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pic>
        <p:nvPicPr>
          <p:cNvPr id="5" name="Image 0" descr="/mnt/data/week4_ppt/assets/logo_fu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278021"/>
            <a:ext cx="3063240" cy="343327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069080" y="1005840"/>
            <a:ext cx="1234440" cy="292608"/>
          </a:xfrm>
          <a:prstGeom prst="roundRect">
            <a:avLst>
              <a:gd name="adj" fmla="val 25000"/>
            </a:avLst>
          </a:prstGeom>
          <a:solidFill>
            <a:srgbClr val="EFF5DE"/>
          </a:solidFill>
          <a:ln w="12700">
            <a:solidFill>
              <a:srgbClr val="EFF5DE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42232" y="1060704"/>
            <a:ext cx="1088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學員講義版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069080" y="150876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小幫手養成班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4069080" y="1993392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4 週｜百工百業案例一：農業、市集、零售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069080" y="2487168"/>
            <a:ext cx="6675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把商品資料交給 AI，變成顧客看得懂、用得上的內容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069080" y="2971800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79392" y="3145536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本週學習重點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251960" y="3364992"/>
            <a:ext cx="292608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看懂農業、市集、零售的 AI 應用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完成商品資訊卡、商品介紹、LINE 訊息與 FAQ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7726680" y="2971800"/>
            <a:ext cx="3566160" cy="1097280"/>
          </a:xfrm>
          <a:prstGeom prst="roundRect">
            <a:avLst>
              <a:gd name="adj" fmla="val 6667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36992" y="314553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關鍵觀念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909560" y="3364992"/>
            <a:ext cx="306324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AI 不知道你腦袋裡的資料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沒有資料，就不要讓 AI 自己猜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4069080" y="4590288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雲林縣虎尾溪社區大學｜115 年度第二學期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069080" y="488289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講師：歐孟堅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64008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蕉您來好康農場 Good Deals &amp; Joy Farm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0972800" y="649224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 / 23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今天會學到什麼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先整理資料，再把資料交給 AI，最後由人來確認。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685800" y="1325880"/>
            <a:ext cx="10972800" cy="4389120"/>
          </a:xfrm>
          <a:prstGeom prst="roundRect">
            <a:avLst>
              <a:gd name="adj" fmla="val 1667"/>
            </a:avLst>
          </a:prstGeom>
          <a:solidFill>
            <a:srgbClr val="F7F6F2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68680" y="1600200"/>
            <a:ext cx="4709160" cy="1600200"/>
          </a:xfrm>
          <a:prstGeom prst="roundRect">
            <a:avLst>
              <a:gd name="adj" fmla="val 4571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33272" y="1746504"/>
            <a:ext cx="86868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06424" y="1801368"/>
            <a:ext cx="722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目標 1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1069848" y="2130552"/>
            <a:ext cx="4315968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看懂 AI 在農業、市集、零售的常見應用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989320" y="1600200"/>
            <a:ext cx="4709160" cy="1600200"/>
          </a:xfrm>
          <a:prstGeom prst="roundRect">
            <a:avLst>
              <a:gd name="adj" fmla="val 4571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153912" y="1746504"/>
            <a:ext cx="868680" cy="292608"/>
          </a:xfrm>
          <a:prstGeom prst="roundRect">
            <a:avLst>
              <a:gd name="adj" fmla="val 25000"/>
            </a:avLst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27064" y="1801368"/>
            <a:ext cx="722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目標 2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190488" y="2130552"/>
            <a:ext cx="4315968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學會整理一張商品資訊卡，知道哪些資訊已確認、哪些還不知道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868680" y="3703320"/>
            <a:ext cx="4709160" cy="1600200"/>
          </a:xfrm>
          <a:prstGeom prst="roundRect">
            <a:avLst>
              <a:gd name="adj" fmla="val 4571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033272" y="3849624"/>
            <a:ext cx="86868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106424" y="3904488"/>
            <a:ext cx="722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目標 3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1069848" y="4233672"/>
            <a:ext cx="4315968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會請 AI 產出商品介紹、LINE 訊息與 3 個商品重點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5989320" y="3703320"/>
            <a:ext cx="4709160" cy="1600200"/>
          </a:xfrm>
          <a:prstGeom prst="roundRect">
            <a:avLst>
              <a:gd name="adj" fmla="val 4571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153912" y="3849624"/>
            <a:ext cx="868680" cy="292608"/>
          </a:xfrm>
          <a:prstGeom prst="roundRect">
            <a:avLst>
              <a:gd name="adj" fmla="val 25000"/>
            </a:avLst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227064" y="3904488"/>
            <a:ext cx="722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目標 4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6190488" y="4233672"/>
            <a:ext cx="4315968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能測試 AI 是否亂編價格、規格、功效、庫存等資訊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868680" y="5925312"/>
            <a:ext cx="10332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下課前，每位學員至少完成：商品資訊卡 1 張、商品介紹 1 篇、LINE 訊息 1 則、FAQ 5 題。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今天的課程流程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180 分鐘｜含 2 次休息，各 10 分鐘；最後 20 分鐘 QA 與修正。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325880"/>
            <a:ext cx="10698480" cy="4892040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77240" y="1325880"/>
            <a:ext cx="1828800" cy="411480"/>
          </a:xfrm>
          <a:prstGeom prst="rect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606040" y="1325880"/>
            <a:ext cx="3749040" cy="411480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355080" y="1325880"/>
            <a:ext cx="5120640" cy="411480"/>
          </a:xfrm>
          <a:prstGeom prst="rect">
            <a:avLst/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60120" y="14356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時間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087368" y="14356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內容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394192" y="1435608"/>
            <a:ext cx="1097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學員產出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777240" y="1755648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14400" y="1883664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18:30–18:45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2788920" y="1856232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上週回顧＋今天任務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537960" y="1856232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找到今天要練習的商品或服務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777240" y="2249424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4400" y="237744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18:45–19:10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2788920" y="2350008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農業、市集、零售的 AI 應用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6537960" y="2350008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看懂 6 種常見應用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777240" y="2743200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14400" y="287121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19:10–19:35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2788920" y="2843784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教師示範：香蕉案例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6537960" y="2843784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比較資料不足與資料完整的差異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77240" y="3236976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6384" y="3255264"/>
            <a:ext cx="10680192" cy="438912"/>
          </a:xfrm>
          <a:prstGeom prst="rect">
            <a:avLst/>
          </a:prstGeom>
          <a:solidFill>
            <a:srgbClr val="F6F6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14400" y="336499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19:35–19:45</a:t>
            </a:r>
            <a:endParaRPr lang="en-US" sz="1250" dirty="0"/>
          </a:p>
        </p:txBody>
      </p:sp>
      <p:sp>
        <p:nvSpPr>
          <p:cNvPr id="32" name="Text 29"/>
          <p:cNvSpPr/>
          <p:nvPr/>
        </p:nvSpPr>
        <p:spPr>
          <a:xfrm>
            <a:off x="2788920" y="3337560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休息一</a:t>
            </a:r>
            <a:endParaRPr lang="en-US" sz="1350" dirty="0"/>
          </a:p>
        </p:txBody>
      </p:sp>
      <p:sp>
        <p:nvSpPr>
          <p:cNvPr id="33" name="Text 30"/>
          <p:cNvSpPr/>
          <p:nvPr/>
        </p:nvSpPr>
        <p:spPr>
          <a:xfrm>
            <a:off x="6537960" y="3337560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777240" y="3730752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14400" y="385876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19:45–20:10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2788920" y="3831336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實作一：建立商品資訊卡</a:t>
            </a:r>
            <a:endParaRPr lang="en-US" sz="1350" dirty="0"/>
          </a:p>
        </p:txBody>
      </p:sp>
      <p:sp>
        <p:nvSpPr>
          <p:cNvPr id="37" name="Text 34"/>
          <p:cNvSpPr/>
          <p:nvPr/>
        </p:nvSpPr>
        <p:spPr>
          <a:xfrm>
            <a:off x="6537960" y="3831336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完成一張商品資料卡</a:t>
            </a:r>
            <a:endParaRPr lang="en-US" sz="1300" dirty="0"/>
          </a:p>
        </p:txBody>
      </p:sp>
      <p:sp>
        <p:nvSpPr>
          <p:cNvPr id="38" name="Shape 35"/>
          <p:cNvSpPr/>
          <p:nvPr/>
        </p:nvSpPr>
        <p:spPr>
          <a:xfrm>
            <a:off x="777240" y="4224528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14400" y="4352544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20:10–20:35</a:t>
            </a:r>
            <a:endParaRPr lang="en-US" sz="1250" dirty="0"/>
          </a:p>
        </p:txBody>
      </p:sp>
      <p:sp>
        <p:nvSpPr>
          <p:cNvPr id="40" name="Text 37"/>
          <p:cNvSpPr/>
          <p:nvPr/>
        </p:nvSpPr>
        <p:spPr>
          <a:xfrm>
            <a:off x="2788920" y="4325112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實作二：一份資料變三種內容</a:t>
            </a:r>
            <a:endParaRPr lang="en-US" sz="1350" dirty="0"/>
          </a:p>
        </p:txBody>
      </p:sp>
      <p:sp>
        <p:nvSpPr>
          <p:cNvPr id="41" name="Text 38"/>
          <p:cNvSpPr/>
          <p:nvPr/>
        </p:nvSpPr>
        <p:spPr>
          <a:xfrm>
            <a:off x="6537960" y="4325112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完成商品介紹＋LINE 訊息＋3 個重點</a:t>
            </a:r>
            <a:endParaRPr lang="en-US" sz="1300" dirty="0"/>
          </a:p>
        </p:txBody>
      </p:sp>
      <p:sp>
        <p:nvSpPr>
          <p:cNvPr id="42" name="Shape 39"/>
          <p:cNvSpPr/>
          <p:nvPr/>
        </p:nvSpPr>
        <p:spPr>
          <a:xfrm>
            <a:off x="777240" y="4718304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786384" y="4736592"/>
            <a:ext cx="10680192" cy="438912"/>
          </a:xfrm>
          <a:prstGeom prst="rect">
            <a:avLst/>
          </a:prstGeom>
          <a:solidFill>
            <a:srgbClr val="F6F6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914400" y="484632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20:35–20:45</a:t>
            </a:r>
            <a:endParaRPr lang="en-US" sz="1250" dirty="0"/>
          </a:p>
        </p:txBody>
      </p:sp>
      <p:sp>
        <p:nvSpPr>
          <p:cNvPr id="45" name="Text 42"/>
          <p:cNvSpPr/>
          <p:nvPr/>
        </p:nvSpPr>
        <p:spPr>
          <a:xfrm>
            <a:off x="2788920" y="4818888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休息二</a:t>
            </a:r>
            <a:endParaRPr lang="en-US" sz="1350" dirty="0"/>
          </a:p>
        </p:txBody>
      </p:sp>
      <p:sp>
        <p:nvSpPr>
          <p:cNvPr id="46" name="Text 43"/>
          <p:cNvSpPr/>
          <p:nvPr/>
        </p:nvSpPr>
        <p:spPr>
          <a:xfrm>
            <a:off x="6537960" y="4818888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47" name="Shape 44"/>
          <p:cNvSpPr/>
          <p:nvPr/>
        </p:nvSpPr>
        <p:spPr>
          <a:xfrm>
            <a:off x="777240" y="5212080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914400" y="534009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20:45–21:05</a:t>
            </a:r>
            <a:endParaRPr lang="en-US" sz="1250" dirty="0"/>
          </a:p>
        </p:txBody>
      </p:sp>
      <p:sp>
        <p:nvSpPr>
          <p:cNvPr id="49" name="Text 46"/>
          <p:cNvSpPr/>
          <p:nvPr/>
        </p:nvSpPr>
        <p:spPr>
          <a:xfrm>
            <a:off x="2788920" y="5312664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實作三：FAQ 與錯誤測試</a:t>
            </a:r>
            <a:endParaRPr lang="en-US" sz="1350" dirty="0"/>
          </a:p>
        </p:txBody>
      </p:sp>
      <p:sp>
        <p:nvSpPr>
          <p:cNvPr id="50" name="Text 47"/>
          <p:cNvSpPr/>
          <p:nvPr/>
        </p:nvSpPr>
        <p:spPr>
          <a:xfrm>
            <a:off x="6537960" y="5312664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完成 5 題 FAQ，並測試 AI 有沒有亂猜</a:t>
            </a:r>
            <a:endParaRPr lang="en-US" sz="1300" dirty="0"/>
          </a:p>
        </p:txBody>
      </p:sp>
      <p:sp>
        <p:nvSpPr>
          <p:cNvPr id="51" name="Shape 48"/>
          <p:cNvSpPr/>
          <p:nvPr/>
        </p:nvSpPr>
        <p:spPr>
          <a:xfrm>
            <a:off x="777240" y="5705856"/>
            <a:ext cx="106984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914400" y="583387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E4546"/>
                </a:solidFill>
              </a:rPr>
              <a:t>21:05–21:30</a:t>
            </a:r>
            <a:endParaRPr lang="en-US" sz="1250" dirty="0"/>
          </a:p>
        </p:txBody>
      </p:sp>
      <p:sp>
        <p:nvSpPr>
          <p:cNvPr id="53" name="Text 50"/>
          <p:cNvSpPr/>
          <p:nvPr/>
        </p:nvSpPr>
        <p:spPr>
          <a:xfrm>
            <a:off x="2788920" y="5806440"/>
            <a:ext cx="3383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4E4546"/>
                </a:solidFill>
              </a:rPr>
              <a:t>QA＋互查＋修正</a:t>
            </a:r>
            <a:endParaRPr lang="en-US" sz="1350" dirty="0"/>
          </a:p>
        </p:txBody>
      </p:sp>
      <p:sp>
        <p:nvSpPr>
          <p:cNvPr id="54" name="Text 51"/>
          <p:cNvSpPr/>
          <p:nvPr/>
        </p:nvSpPr>
        <p:spPr>
          <a:xfrm>
            <a:off x="6537960" y="5806440"/>
            <a:ext cx="4617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F6666"/>
                </a:solidFill>
              </a:rPr>
              <a:t>完成修正版與下課前整理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從上週的 AI 助理角色卡，走到本週的實際工作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本週重點：讓 AI 接手「商品溝通」之前，先把資料整理清楚。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68680" y="1874520"/>
            <a:ext cx="3017520" cy="2057400"/>
          </a:xfrm>
          <a:prstGeom prst="roundRect">
            <a:avLst>
              <a:gd name="adj" fmla="val 3556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74520" y="2057400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947672" y="2112264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2 週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14300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Prompt 提示詞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讓 AI 聽得懂需求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4023360" y="2633472"/>
            <a:ext cx="502920" cy="502920"/>
          </a:xfrm>
          <a:prstGeom prst="chevron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617720" y="1874520"/>
            <a:ext cx="3017520" cy="2057400"/>
          </a:xfrm>
          <a:prstGeom prst="roundRect">
            <a:avLst>
              <a:gd name="adj" fmla="val 3556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623560" y="2057400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696712" y="2112264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3 週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89204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AI 助理角色卡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定義助理的任務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7772400" y="2633472"/>
            <a:ext cx="502920" cy="502920"/>
          </a:xfrm>
          <a:prstGeom prst="chevron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366760" y="1874520"/>
            <a:ext cx="3017520" cy="2057400"/>
          </a:xfrm>
          <a:prstGeom prst="roundRect">
            <a:avLst>
              <a:gd name="adj" fmla="val 3556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372600" y="2057400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445752" y="2112264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4 週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64108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把商品資料交給 AI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產出能用的內容</a:t>
            </a:r>
            <a:endParaRPr lang="en-US" sz="1900" dirty="0"/>
          </a:p>
        </p:txBody>
      </p:sp>
      <p:sp>
        <p:nvSpPr>
          <p:cNvPr id="24" name="Shape 21"/>
          <p:cNvSpPr/>
          <p:nvPr/>
        </p:nvSpPr>
        <p:spPr>
          <a:xfrm>
            <a:off x="914400" y="4663440"/>
            <a:ext cx="10332720" cy="914400"/>
          </a:xfrm>
          <a:prstGeom prst="roundRect">
            <a:avLst>
              <a:gd name="adj" fmla="val 8000"/>
            </a:avLst>
          </a:prstGeom>
          <a:solidFill>
            <a:srgbClr val="F7F6F2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143000" y="491032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50" dirty="0">
                <a:solidFill>
                  <a:srgbClr val="4E4546"/>
                </a:solidFill>
              </a:rPr>
              <a:t>關鍵提醒：AI 不知道你腦袋裡的資料。</a:t>
            </a:r>
            <a:endParaRPr lang="en-US" sz="1750" dirty="0"/>
          </a:p>
          <a:p>
            <a:pPr algn="ctr" indent="0" marL="0">
              <a:buNone/>
            </a:pPr>
            <a:r>
              <a:rPr lang="en-US" sz="1750" dirty="0">
                <a:solidFill>
                  <a:srgbClr val="4E4546"/>
                </a:solidFill>
              </a:rPr>
              <a:t>沒有提供的資料，AI 很可能會亂猜，所以本週要先學會整理「已確認資料／不確定資料／不能亂講的資訊」。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農業、市集、零售：AI 可以幫什麼？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先想工作，不要先想工具。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22960" y="1417320"/>
            <a:ext cx="2880360" cy="4480560"/>
          </a:xfrm>
          <a:prstGeom prst="roundRect">
            <a:avLst>
              <a:gd name="adj" fmla="val 2540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755648" y="1627632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828800" y="1682496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農業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078992" y="2148840"/>
            <a:ext cx="2359152" cy="2423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商品介紹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採收通知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保存說明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顧客 FAQ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市集貼文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051560" y="534924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6F6666"/>
                </a:solidFill>
              </a:rPr>
              <a:t>適合先從「重複發生」的事開始交給 AI。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096512" y="1417320"/>
            <a:ext cx="2880360" cy="4480560"/>
          </a:xfrm>
          <a:prstGeom prst="roundRect">
            <a:avLst>
              <a:gd name="adj" fmla="val 2540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029200" y="1627632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02352" y="1682496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市集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352544" y="2148840"/>
            <a:ext cx="2359152" cy="2423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攤位介紹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今日商品清單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活動宣傳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快速回覆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商品分類整理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4325112" y="534924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6F6666"/>
                </a:solidFill>
              </a:rPr>
              <a:t>適合先從「重複發生」的事開始交給 AI。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7370064" y="1417320"/>
            <a:ext cx="2880360" cy="4480560"/>
          </a:xfrm>
          <a:prstGeom prst="roundRect">
            <a:avLst>
              <a:gd name="adj" fmla="val 2540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302752" y="1627632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75904" y="1682496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零售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7626096" y="2148840"/>
            <a:ext cx="2359152" cy="2423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商品說明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客服常見問答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LINE 回覆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社群貼文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售後提醒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7598664" y="534924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6F6666"/>
                </a:solidFill>
              </a:rPr>
              <a:t>適合先從「重複發生」的事開始交給 AI。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本週最重要的工作流程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 → AI → 內容 → 人工確認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68680" y="1965960"/>
            <a:ext cx="1965960" cy="2103120"/>
          </a:xfrm>
          <a:prstGeom prst="roundRect">
            <a:avLst>
              <a:gd name="adj" fmla="val 3721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51560" y="219456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商品資料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069848" y="2578608"/>
            <a:ext cx="15727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商品名稱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產地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價格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規格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保存方式</a:t>
            </a:r>
            <a:endParaRPr lang="en-US" sz="1620" dirty="0"/>
          </a:p>
        </p:txBody>
      </p:sp>
      <p:sp>
        <p:nvSpPr>
          <p:cNvPr id="13" name="Shape 10"/>
          <p:cNvSpPr/>
          <p:nvPr/>
        </p:nvSpPr>
        <p:spPr>
          <a:xfrm>
            <a:off x="2990088" y="2670048"/>
            <a:ext cx="384048" cy="384048"/>
          </a:xfrm>
          <a:prstGeom prst="chevron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566160" y="1965960"/>
            <a:ext cx="1965960" cy="2103120"/>
          </a:xfrm>
          <a:prstGeom prst="roundRect">
            <a:avLst>
              <a:gd name="adj" fmla="val 3721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749040" y="219456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AI 整理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3767328" y="2578608"/>
            <a:ext cx="15727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根據提供資料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生成內容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整理 FAQ</a:t>
            </a:r>
            <a:endParaRPr lang="en-US" sz="1620" dirty="0"/>
          </a:p>
        </p:txBody>
      </p:sp>
      <p:sp>
        <p:nvSpPr>
          <p:cNvPr id="17" name="Shape 14"/>
          <p:cNvSpPr/>
          <p:nvPr/>
        </p:nvSpPr>
        <p:spPr>
          <a:xfrm>
            <a:off x="5687568" y="2670048"/>
            <a:ext cx="384048" cy="384048"/>
          </a:xfrm>
          <a:prstGeom prst="chevron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63640" y="1965960"/>
            <a:ext cx="1965960" cy="2103120"/>
          </a:xfrm>
          <a:prstGeom prst="roundRect">
            <a:avLst>
              <a:gd name="adj" fmla="val 3721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46520" y="219456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內容產出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6464808" y="2578608"/>
            <a:ext cx="15727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商品介紹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LINE 訊息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3 個重點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FAQ</a:t>
            </a:r>
            <a:endParaRPr lang="en-US" sz="1620" dirty="0"/>
          </a:p>
        </p:txBody>
      </p:sp>
      <p:sp>
        <p:nvSpPr>
          <p:cNvPr id="21" name="Shape 18"/>
          <p:cNvSpPr/>
          <p:nvPr/>
        </p:nvSpPr>
        <p:spPr>
          <a:xfrm>
            <a:off x="8385048" y="2670048"/>
            <a:ext cx="384048" cy="384048"/>
          </a:xfrm>
          <a:prstGeom prst="chevron">
            <a:avLst/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961120" y="1965960"/>
            <a:ext cx="1965960" cy="2103120"/>
          </a:xfrm>
          <a:prstGeom prst="roundRect">
            <a:avLst>
              <a:gd name="adj" fmla="val 3721"/>
            </a:avLst>
          </a:prstGeom>
          <a:solidFill>
            <a:srgbClr val="F7F6F2"/>
          </a:solidFill>
          <a:ln w="12700">
            <a:solidFill>
              <a:srgbClr val="4E454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144000" y="219456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人工確認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9162288" y="2578608"/>
            <a:ext cx="15727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有沒有亂猜？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有沒有誇大？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顧客看得懂嗎？</a:t>
            </a:r>
            <a:endParaRPr lang="en-US" sz="1620" dirty="0"/>
          </a:p>
        </p:txBody>
      </p:sp>
      <p:sp>
        <p:nvSpPr>
          <p:cNvPr id="25" name="Shape 22"/>
          <p:cNvSpPr/>
          <p:nvPr/>
        </p:nvSpPr>
        <p:spPr>
          <a:xfrm>
            <a:off x="960120" y="4773168"/>
            <a:ext cx="10241280" cy="868680"/>
          </a:xfrm>
          <a:prstGeom prst="roundRect">
            <a:avLst>
              <a:gd name="adj" fmla="val 8421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188720" y="5047488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20" b="1" dirty="0">
                <a:solidFill>
                  <a:srgbClr val="4E4546"/>
                </a:solidFill>
              </a:rPr>
              <a:t>結論：漂亮的句子可以修改，但事實不能亂編。最後一定要由人確認，才能對外使用。</a:t>
            </a:r>
            <a:endParaRPr lang="en-US" sz="1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先整理資料，AI 才比較不會亂猜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以「香蕉」為例：比較直接下指令 vs 先給確認資料。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417320"/>
            <a:ext cx="5257800" cy="4526280"/>
          </a:xfrm>
          <a:prstGeom prst="roundRect">
            <a:avLst>
              <a:gd name="adj" fmla="val 1616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965960" y="1627632"/>
            <a:ext cx="1965960" cy="292608"/>
          </a:xfrm>
          <a:prstGeom prst="roundRect">
            <a:avLst>
              <a:gd name="adj" fmla="val 25000"/>
            </a:avLst>
          </a:prstGeom>
          <a:solidFill>
            <a:srgbClr val="D85C5C"/>
          </a:solidFill>
          <a:ln w="12700">
            <a:solidFill>
              <a:srgbClr val="D85C5C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039112" y="1682496"/>
            <a:ext cx="1819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做法 A：直接叫 AI 寫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051560" y="2057400"/>
            <a:ext cx="45720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指令：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「幫我寫一篇賣香蕉的文案」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051560" y="2816352"/>
            <a:ext cx="4526280" cy="1508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AI 可能自行補上價格、規格、口感或功效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看起來很順，但不代表內容是真的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如果拿去貼文或回客人，風險很高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172200" y="1417320"/>
            <a:ext cx="5257800" cy="4526280"/>
          </a:xfrm>
          <a:prstGeom prst="roundRect">
            <a:avLst>
              <a:gd name="adj" fmla="val 1616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360920" y="1627632"/>
            <a:ext cx="201168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34072" y="1682496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做法 B：先給確認資料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46520" y="2057400"/>
            <a:ext cx="457200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4E4546"/>
                </a:solidFill>
              </a:rPr>
              <a:t>先提供：</a:t>
            </a:r>
            <a:endParaRPr lang="en-US" sz="1720" dirty="0"/>
          </a:p>
          <a:p>
            <a:pPr indent="0" marL="0">
              <a:buNone/>
            </a:pPr>
            <a:r>
              <a:rPr lang="en-US" sz="1720" b="1" dirty="0">
                <a:solidFill>
                  <a:srgbClr val="4E4546"/>
                </a:solidFill>
              </a:rPr>
              <a:t>商品名稱、產地、栽培方式、價格(如有)、規格(如有)、配送方式(如有)</a:t>
            </a:r>
            <a:endParaRPr lang="en-US" sz="1720" dirty="0"/>
          </a:p>
        </p:txBody>
      </p:sp>
      <p:sp>
        <p:nvSpPr>
          <p:cNvPr id="19" name="Text 16"/>
          <p:cNvSpPr/>
          <p:nvPr/>
        </p:nvSpPr>
        <p:spPr>
          <a:xfrm>
            <a:off x="6446520" y="2971800"/>
            <a:ext cx="4526280" cy="13898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要求：沒有提供的資料不要自己猜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AI 回答會更可控，也比較容易檢查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不知道的地方要留白，或請 AI 反問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2651760" y="6144768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6666"/>
                </a:solidFill>
              </a:rPr>
              <a:t>記住：不知道就問；沒有資料就不要猜。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實作一：商品資訊卡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先把資料寫出來，AI 才有東西可用。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371600"/>
            <a:ext cx="10972800" cy="4937760"/>
          </a:xfrm>
          <a:prstGeom prst="roundRect">
            <a:avLst>
              <a:gd name="adj" fmla="val 1481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1572768"/>
            <a:ext cx="4892040" cy="384048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989320" y="1572768"/>
            <a:ext cx="4663440" cy="384048"/>
          </a:xfrm>
          <a:prstGeom prst="rect">
            <a:avLst/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331720" y="168249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建議欄位（上半部）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360920" y="168249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建議欄位（下半部）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005840" y="2350008"/>
            <a:ext cx="47548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97280" y="2057400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商品名稱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2743200" y="205740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＿＿＿＿＿＿＿＿＿＿＿＿＿＿＿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1005840" y="2935224"/>
            <a:ext cx="47548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97280" y="2642616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商品類型／品種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2743200" y="2642616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＿＿＿＿＿＿＿＿＿＿＿＿＿＿＿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1005840" y="3520440"/>
            <a:ext cx="47548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97280" y="3227832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生產者／店家</a:t>
            </a:r>
            <a:endParaRPr lang="en-US" sz="1550" dirty="0"/>
          </a:p>
        </p:txBody>
      </p:sp>
      <p:sp>
        <p:nvSpPr>
          <p:cNvPr id="23" name="Text 20"/>
          <p:cNvSpPr/>
          <p:nvPr/>
        </p:nvSpPr>
        <p:spPr>
          <a:xfrm>
            <a:off x="2743200" y="322783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＿＿＿＿＿＿＿＿＿＿＿＿＿＿＿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1005840" y="4105656"/>
            <a:ext cx="47548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97280" y="3813048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產地／來源</a:t>
            </a:r>
            <a:endParaRPr lang="en-US" sz="1550" dirty="0"/>
          </a:p>
        </p:txBody>
      </p:sp>
      <p:sp>
        <p:nvSpPr>
          <p:cNvPr id="26" name="Text 23"/>
          <p:cNvSpPr/>
          <p:nvPr/>
        </p:nvSpPr>
        <p:spPr>
          <a:xfrm>
            <a:off x="2743200" y="381304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＿＿＿＿＿＿＿＿＿＿＿＿＿＿＿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1005840" y="4690872"/>
            <a:ext cx="47548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97280" y="4398264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價格</a:t>
            </a:r>
            <a:endParaRPr lang="en-US" sz="1550" dirty="0"/>
          </a:p>
        </p:txBody>
      </p:sp>
      <p:sp>
        <p:nvSpPr>
          <p:cNvPr id="29" name="Text 26"/>
          <p:cNvSpPr/>
          <p:nvPr/>
        </p:nvSpPr>
        <p:spPr>
          <a:xfrm>
            <a:off x="2743200" y="4398264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＿＿＿＿＿＿＿＿＿＿＿＿＿＿＿</a:t>
            </a:r>
            <a:endParaRPr lang="en-US" sz="1500" dirty="0"/>
          </a:p>
        </p:txBody>
      </p:sp>
      <p:sp>
        <p:nvSpPr>
          <p:cNvPr id="30" name="Shape 27"/>
          <p:cNvSpPr/>
          <p:nvPr/>
        </p:nvSpPr>
        <p:spPr>
          <a:xfrm>
            <a:off x="1005840" y="5276088"/>
            <a:ext cx="475488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97280" y="4983480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規格／數量</a:t>
            </a:r>
            <a:endParaRPr lang="en-US" sz="1550" dirty="0"/>
          </a:p>
        </p:txBody>
      </p:sp>
      <p:sp>
        <p:nvSpPr>
          <p:cNvPr id="32" name="Text 29"/>
          <p:cNvSpPr/>
          <p:nvPr/>
        </p:nvSpPr>
        <p:spPr>
          <a:xfrm>
            <a:off x="2743200" y="498348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＿＿＿＿＿＿＿＿＿＿＿＿＿＿＿</a:t>
            </a:r>
            <a:endParaRPr lang="en-US" sz="1500" dirty="0"/>
          </a:p>
        </p:txBody>
      </p:sp>
      <p:sp>
        <p:nvSpPr>
          <p:cNvPr id="33" name="Shape 30"/>
          <p:cNvSpPr/>
          <p:nvPr/>
        </p:nvSpPr>
        <p:spPr>
          <a:xfrm>
            <a:off x="6035040" y="2350008"/>
            <a:ext cx="45720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144768" y="205740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可購買時間</a:t>
            </a:r>
            <a:endParaRPr lang="en-US" sz="1550" dirty="0"/>
          </a:p>
        </p:txBody>
      </p:sp>
      <p:sp>
        <p:nvSpPr>
          <p:cNvPr id="35" name="Text 32"/>
          <p:cNvSpPr/>
          <p:nvPr/>
        </p:nvSpPr>
        <p:spPr>
          <a:xfrm>
            <a:off x="7863840" y="205740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6035040" y="2935224"/>
            <a:ext cx="45720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144768" y="2642616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取貨／配送方式</a:t>
            </a:r>
            <a:endParaRPr lang="en-US" sz="1550" dirty="0"/>
          </a:p>
        </p:txBody>
      </p:sp>
      <p:sp>
        <p:nvSpPr>
          <p:cNvPr id="38" name="Text 35"/>
          <p:cNvSpPr/>
          <p:nvPr/>
        </p:nvSpPr>
        <p:spPr>
          <a:xfrm>
            <a:off x="7863840" y="264261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</a:t>
            </a:r>
            <a:endParaRPr lang="en-US" sz="1500" dirty="0"/>
          </a:p>
        </p:txBody>
      </p:sp>
      <p:sp>
        <p:nvSpPr>
          <p:cNvPr id="39" name="Shape 36"/>
          <p:cNvSpPr/>
          <p:nvPr/>
        </p:nvSpPr>
        <p:spPr>
          <a:xfrm>
            <a:off x="6035040" y="3520440"/>
            <a:ext cx="45720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144768" y="3227832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保存方式</a:t>
            </a:r>
            <a:endParaRPr lang="en-US" sz="1550" dirty="0"/>
          </a:p>
        </p:txBody>
      </p:sp>
      <p:sp>
        <p:nvSpPr>
          <p:cNvPr id="41" name="Text 38"/>
          <p:cNvSpPr/>
          <p:nvPr/>
        </p:nvSpPr>
        <p:spPr>
          <a:xfrm>
            <a:off x="7863840" y="3227832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6035040" y="4105656"/>
            <a:ext cx="45720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144768" y="3813048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栽培／製作方式</a:t>
            </a:r>
            <a:endParaRPr lang="en-US" sz="1550" dirty="0"/>
          </a:p>
        </p:txBody>
      </p:sp>
      <p:sp>
        <p:nvSpPr>
          <p:cNvPr id="44" name="Text 41"/>
          <p:cNvSpPr/>
          <p:nvPr/>
        </p:nvSpPr>
        <p:spPr>
          <a:xfrm>
            <a:off x="7863840" y="3813048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6035040" y="4690872"/>
            <a:ext cx="45720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144768" y="4398264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已確認特色</a:t>
            </a:r>
            <a:endParaRPr lang="en-US" sz="1550" dirty="0"/>
          </a:p>
        </p:txBody>
      </p:sp>
      <p:sp>
        <p:nvSpPr>
          <p:cNvPr id="47" name="Text 44"/>
          <p:cNvSpPr/>
          <p:nvPr/>
        </p:nvSpPr>
        <p:spPr>
          <a:xfrm>
            <a:off x="7863840" y="439826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</a:t>
            </a:r>
            <a:endParaRPr lang="en-US" sz="1500" dirty="0"/>
          </a:p>
        </p:txBody>
      </p:sp>
      <p:sp>
        <p:nvSpPr>
          <p:cNvPr id="48" name="Shape 45"/>
          <p:cNvSpPr/>
          <p:nvPr/>
        </p:nvSpPr>
        <p:spPr>
          <a:xfrm>
            <a:off x="6035040" y="5276088"/>
            <a:ext cx="45720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144768" y="498348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4546"/>
                </a:solidFill>
              </a:rPr>
              <a:t>不能亂講的資訊</a:t>
            </a:r>
            <a:endParaRPr lang="en-US" sz="1550" dirty="0"/>
          </a:p>
        </p:txBody>
      </p:sp>
      <p:sp>
        <p:nvSpPr>
          <p:cNvPr id="50" name="Text 47"/>
          <p:cNvSpPr/>
          <p:nvPr/>
        </p:nvSpPr>
        <p:spPr>
          <a:xfrm>
            <a:off x="7863840" y="498348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99999"/>
                </a:solidFill>
              </a:rPr>
              <a:t>＿＿＿＿＿＿＿＿＿＿＿＿＿＿</a:t>
            </a:r>
            <a:endParaRPr lang="en-US" sz="1500" dirty="0"/>
          </a:p>
        </p:txBody>
      </p:sp>
      <p:sp>
        <p:nvSpPr>
          <p:cNvPr id="51" name="Text 48"/>
          <p:cNvSpPr/>
          <p:nvPr/>
        </p:nvSpPr>
        <p:spPr>
          <a:xfrm>
            <a:off x="1024128" y="5916168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F6666"/>
                </a:solidFill>
              </a:rPr>
              <a:t>提醒：不知道就留白；「不知道」本身也是很重要的資訊。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活動 1 操作步驟：建立商品資訊卡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可以用自己的商品，也可以用老師提供的練習商品。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68680" y="1508760"/>
            <a:ext cx="4572000" cy="1691640"/>
          </a:xfrm>
          <a:prstGeom prst="roundRect">
            <a:avLst>
              <a:gd name="adj" fmla="val 4324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51560" y="1673352"/>
            <a:ext cx="822960" cy="292608"/>
          </a:xfrm>
          <a:prstGeom prst="roundRect">
            <a:avLst>
              <a:gd name="adj" fmla="val 25000"/>
            </a:avLst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1728216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097280" y="2075688"/>
            <a:ext cx="406908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選一個要練習的商品或服務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例如：香蕉、手工餅乾、保溫杯、早餐店蛋餅</a:t>
            </a:r>
            <a:endParaRPr lang="en-US" sz="1720" dirty="0"/>
          </a:p>
        </p:txBody>
      </p:sp>
      <p:sp>
        <p:nvSpPr>
          <p:cNvPr id="14" name="Shape 11"/>
          <p:cNvSpPr/>
          <p:nvPr/>
        </p:nvSpPr>
        <p:spPr>
          <a:xfrm>
            <a:off x="5989320" y="1508760"/>
            <a:ext cx="4572000" cy="1691640"/>
          </a:xfrm>
          <a:prstGeom prst="roundRect">
            <a:avLst>
              <a:gd name="adj" fmla="val 4324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172200" y="1673352"/>
            <a:ext cx="822960" cy="292608"/>
          </a:xfrm>
          <a:prstGeom prst="roundRect">
            <a:avLst>
              <a:gd name="adj" fmla="val 25000"/>
            </a:avLst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45352" y="1728216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2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217920" y="2075688"/>
            <a:ext cx="406908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把你知道的資料先填上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不知道的地方先空著，不要自己想像</a:t>
            </a:r>
            <a:endParaRPr lang="en-US" sz="1720" dirty="0"/>
          </a:p>
        </p:txBody>
      </p:sp>
      <p:sp>
        <p:nvSpPr>
          <p:cNvPr id="18" name="Shape 15"/>
          <p:cNvSpPr/>
          <p:nvPr/>
        </p:nvSpPr>
        <p:spPr>
          <a:xfrm>
            <a:off x="868680" y="3840480"/>
            <a:ext cx="4572000" cy="1691640"/>
          </a:xfrm>
          <a:prstGeom prst="roundRect">
            <a:avLst>
              <a:gd name="adj" fmla="val 4324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051560" y="4005072"/>
            <a:ext cx="822960" cy="292608"/>
          </a:xfrm>
          <a:prstGeom prst="roundRect">
            <a:avLst>
              <a:gd name="adj" fmla="val 25000"/>
            </a:avLst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124712" y="4059936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3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097280" y="4407408"/>
            <a:ext cx="406908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在資料旁邊標記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已確認／不確定／不能亂講</a:t>
            </a:r>
            <a:endParaRPr lang="en-US" sz="1720" dirty="0"/>
          </a:p>
        </p:txBody>
      </p:sp>
      <p:sp>
        <p:nvSpPr>
          <p:cNvPr id="22" name="Shape 19"/>
          <p:cNvSpPr/>
          <p:nvPr/>
        </p:nvSpPr>
        <p:spPr>
          <a:xfrm>
            <a:off x="5989320" y="3840480"/>
            <a:ext cx="4572000" cy="1691640"/>
          </a:xfrm>
          <a:prstGeom prst="roundRect">
            <a:avLst>
              <a:gd name="adj" fmla="val 4324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172200" y="4005072"/>
            <a:ext cx="822960" cy="292608"/>
          </a:xfrm>
          <a:prstGeom prst="roundRect">
            <a:avLst>
              <a:gd name="adj" fmla="val 25000"/>
            </a:avLst>
          </a:prstGeom>
          <a:solidFill>
            <a:srgbClr val="8CCFE5"/>
          </a:solidFill>
          <a:ln w="12700">
            <a:solidFill>
              <a:srgbClr val="8CCFE5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245352" y="4059936"/>
            <a:ext cx="676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4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6217920" y="4407408"/>
            <a:ext cx="406908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和同桌互看一次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找出至少 1 個還不夠清楚的欄位</a:t>
            </a:r>
            <a:endParaRPr lang="en-US" sz="1720" dirty="0"/>
          </a:p>
        </p:txBody>
      </p:sp>
      <p:sp>
        <p:nvSpPr>
          <p:cNvPr id="26" name="Shape 23"/>
          <p:cNvSpPr/>
          <p:nvPr/>
        </p:nvSpPr>
        <p:spPr>
          <a:xfrm>
            <a:off x="1188720" y="5870448"/>
            <a:ext cx="9784080" cy="457200"/>
          </a:xfrm>
          <a:prstGeom prst="roundRect">
            <a:avLst>
              <a:gd name="adj" fmla="val 16000"/>
            </a:avLst>
          </a:prstGeom>
          <a:solidFill>
            <a:srgbClr val="F7F6F2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417320" y="6016752"/>
            <a:ext cx="9326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完成標準：至少整理出 5 項確認資料，並知道哪些地方還不能讓 AI 自己猜。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提示詞不用背，先記住這 5 個重點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把問題講清楚，比把句子寫得漂亮更重要。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914400" y="1417320"/>
            <a:ext cx="10424160" cy="749808"/>
          </a:xfrm>
          <a:prstGeom prst="roundRect">
            <a:avLst>
              <a:gd name="adj" fmla="val 9756"/>
            </a:avLst>
          </a:prstGeom>
          <a:solidFill>
            <a:srgbClr val="EFF5DE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78992" y="1581912"/>
            <a:ext cx="114300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52144" y="1636776"/>
            <a:ext cx="996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1. 你是誰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2450592" y="1609344"/>
            <a:ext cx="8183880" cy="3017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70" dirty="0">
                <a:solidFill>
                  <a:srgbClr val="4E4546"/>
                </a:solidFill>
              </a:rPr>
              <a:t>請 AI 扮演什麼角色？例如：商品溝通助理</a:t>
            </a:r>
            <a:endParaRPr lang="en-US" sz="1670" dirty="0"/>
          </a:p>
        </p:txBody>
      </p:sp>
      <p:sp>
        <p:nvSpPr>
          <p:cNvPr id="14" name="Shape 11"/>
          <p:cNvSpPr/>
          <p:nvPr/>
        </p:nvSpPr>
        <p:spPr>
          <a:xfrm>
            <a:off x="914400" y="2286000"/>
            <a:ext cx="104241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78992" y="2450592"/>
            <a:ext cx="1143000" cy="292608"/>
          </a:xfrm>
          <a:prstGeom prst="roundRect">
            <a:avLst>
              <a:gd name="adj" fmla="val 25000"/>
            </a:avLst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152144" y="2505456"/>
            <a:ext cx="996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2. 要做什麼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2450592" y="2478024"/>
            <a:ext cx="8183880" cy="3017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70" dirty="0">
                <a:solidFill>
                  <a:srgbClr val="4E4546"/>
                </a:solidFill>
              </a:rPr>
              <a:t>要寫商品介紹？LINE 訊息？FAQ？</a:t>
            </a:r>
            <a:endParaRPr lang="en-US" sz="1670" dirty="0"/>
          </a:p>
        </p:txBody>
      </p:sp>
      <p:sp>
        <p:nvSpPr>
          <p:cNvPr id="18" name="Shape 15"/>
          <p:cNvSpPr/>
          <p:nvPr/>
        </p:nvSpPr>
        <p:spPr>
          <a:xfrm>
            <a:off x="914400" y="3154680"/>
            <a:ext cx="10424160" cy="749808"/>
          </a:xfrm>
          <a:prstGeom prst="roundRect">
            <a:avLst>
              <a:gd name="adj" fmla="val 9756"/>
            </a:avLst>
          </a:prstGeom>
          <a:solidFill>
            <a:srgbClr val="EFF5DE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078992" y="3319272"/>
            <a:ext cx="114300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152144" y="3374136"/>
            <a:ext cx="996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3. 我提供什麼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2450592" y="3346704"/>
            <a:ext cx="8183880" cy="3017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70" dirty="0">
                <a:solidFill>
                  <a:srgbClr val="4E4546"/>
                </a:solidFill>
              </a:rPr>
              <a:t>把已確認的商品資料貼上去</a:t>
            </a:r>
            <a:endParaRPr lang="en-US" sz="1670" dirty="0"/>
          </a:p>
        </p:txBody>
      </p:sp>
      <p:sp>
        <p:nvSpPr>
          <p:cNvPr id="22" name="Shape 19"/>
          <p:cNvSpPr/>
          <p:nvPr/>
        </p:nvSpPr>
        <p:spPr>
          <a:xfrm>
            <a:off x="914400" y="4023360"/>
            <a:ext cx="104241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078992" y="4187952"/>
            <a:ext cx="1143000" cy="292608"/>
          </a:xfrm>
          <a:prstGeom prst="roundRect">
            <a:avLst>
              <a:gd name="adj" fmla="val 25000"/>
            </a:avLst>
          </a:prstGeom>
          <a:solidFill>
            <a:srgbClr val="EEC35D"/>
          </a:solidFill>
          <a:ln w="12700">
            <a:solidFill>
              <a:srgbClr val="EEC35D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152144" y="4242816"/>
            <a:ext cx="996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4. 不能亂猜什麼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2450592" y="4215384"/>
            <a:ext cx="8183880" cy="3017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70" dirty="0">
                <a:solidFill>
                  <a:srgbClr val="4E4546"/>
                </a:solidFill>
              </a:rPr>
              <a:t>沒有提供的價格、規格、功效、庫存，都不能自編</a:t>
            </a:r>
            <a:endParaRPr lang="en-US" sz="1670" dirty="0"/>
          </a:p>
        </p:txBody>
      </p:sp>
      <p:sp>
        <p:nvSpPr>
          <p:cNvPr id="26" name="Shape 23"/>
          <p:cNvSpPr/>
          <p:nvPr/>
        </p:nvSpPr>
        <p:spPr>
          <a:xfrm>
            <a:off x="914400" y="4892040"/>
            <a:ext cx="10424160" cy="749808"/>
          </a:xfrm>
          <a:prstGeom prst="roundRect">
            <a:avLst>
              <a:gd name="adj" fmla="val 9756"/>
            </a:avLst>
          </a:prstGeom>
          <a:solidFill>
            <a:srgbClr val="EFF5DE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078992" y="5056632"/>
            <a:ext cx="1143000" cy="292608"/>
          </a:xfrm>
          <a:prstGeom prst="roundRect">
            <a:avLst>
              <a:gd name="adj" fmla="val 25000"/>
            </a:avLst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152144" y="5111496"/>
            <a:ext cx="996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5. 我要什麼格式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2450592" y="5084064"/>
            <a:ext cx="8183880" cy="3017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70" dirty="0">
                <a:solidFill>
                  <a:srgbClr val="4E4546"/>
                </a:solidFill>
              </a:rPr>
              <a:t>字數、條列式、口氣、輸出順序要說清楚</a:t>
            </a:r>
            <a:endParaRPr lang="en-US" sz="1670" dirty="0"/>
          </a:p>
        </p:txBody>
      </p:sp>
      <p:sp>
        <p:nvSpPr>
          <p:cNvPr id="30" name="Shape 27"/>
          <p:cNvSpPr/>
          <p:nvPr/>
        </p:nvSpPr>
        <p:spPr>
          <a:xfrm>
            <a:off x="1097280" y="5870448"/>
            <a:ext cx="9966960" cy="402336"/>
          </a:xfrm>
          <a:prstGeom prst="roundRect">
            <a:avLst>
              <a:gd name="adj" fmla="val 18182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325880" y="5998464"/>
            <a:ext cx="95097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一句話版口訣：你是誰 → 做什麼 → 我給你什麼 → 哪些不能亂猜 → 要用什麼格式回答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可直接使用的提示詞模板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先用簡易版就好；會用以後再慢慢加細節。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68680" y="1371600"/>
            <a:ext cx="10972800" cy="4983480"/>
          </a:xfrm>
          <a:prstGeom prst="roundRect">
            <a:avLst>
              <a:gd name="adj" fmla="val 1468"/>
            </a:avLst>
          </a:prstGeom>
          <a:solidFill>
            <a:srgbClr val="F7F6F2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88720" y="1700784"/>
            <a:ext cx="6309360" cy="4251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以下是我的商品資料：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商品名稱：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產地：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價格：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規格：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取貨方式：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保存方式：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其他已確認資訊：</a:t>
            </a:r>
            <a:endParaRPr lang="en-US" sz="1620" dirty="0"/>
          </a:p>
          <a:p>
            <a:pPr indent="0" marL="0">
              <a:buNone/>
            </a:pP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請幫我：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寫一段 80–120 字的商品介紹。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寫一則簡短 LINE 訊息。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整理 3 個商品重點。</a:t>
            </a:r>
            <a:endParaRPr lang="en-US" sz="1620" dirty="0"/>
          </a:p>
          <a:p>
            <a:pPr indent="0" marL="0">
              <a:buNone/>
            </a:pP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規則：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沒有提供的資料不要自己猜。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請用繁體中文（台灣）回答。</a:t>
            </a:r>
            <a:endParaRPr lang="en-US" sz="1620" dirty="0"/>
          </a:p>
        </p:txBody>
      </p:sp>
      <p:sp>
        <p:nvSpPr>
          <p:cNvPr id="12" name="Shape 9"/>
          <p:cNvSpPr/>
          <p:nvPr/>
        </p:nvSpPr>
        <p:spPr>
          <a:xfrm>
            <a:off x="7818120" y="1664208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851392" y="182880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使用方法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028432" y="2084832"/>
            <a:ext cx="2907792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先把空格填好再送出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不知道的欄位可以留白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規則一定要保留</a:t>
            </a:r>
            <a:endParaRPr lang="en-US" sz="1420" dirty="0"/>
          </a:p>
        </p:txBody>
      </p:sp>
      <p:sp>
        <p:nvSpPr>
          <p:cNvPr id="15" name="Shape 12"/>
          <p:cNvSpPr/>
          <p:nvPr/>
        </p:nvSpPr>
        <p:spPr>
          <a:xfrm>
            <a:off x="7818120" y="3310128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41080" y="347472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最常補充的條件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028432" y="3730752"/>
            <a:ext cx="2907792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語氣要簡單易懂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不要誇大、不做療效宣稱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缺資料時先提醒我</a:t>
            </a:r>
            <a:endParaRPr lang="en-US" sz="1420" dirty="0"/>
          </a:p>
        </p:txBody>
      </p:sp>
      <p:sp>
        <p:nvSpPr>
          <p:cNvPr id="18" name="Shape 15"/>
          <p:cNvSpPr/>
          <p:nvPr/>
        </p:nvSpPr>
        <p:spPr>
          <a:xfrm>
            <a:off x="7818120" y="4956048"/>
            <a:ext cx="3337560" cy="1005840"/>
          </a:xfrm>
          <a:prstGeom prst="roundRect">
            <a:avLst>
              <a:gd name="adj" fmla="val 7273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065008" y="5230368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E4546"/>
                </a:solidFill>
              </a:rPr>
              <a:t>注意：先檢查「有沒有亂編」，再決定能不能直接使用。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活動 2：一份資料，變成 3 種內容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同一份商品資料，可以給不同的溝通用途使用。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41248" y="1600200"/>
            <a:ext cx="2971800" cy="4206240"/>
          </a:xfrm>
          <a:prstGeom prst="roundRect">
            <a:avLst>
              <a:gd name="adj" fmla="val 2462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4128" y="18745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A. 商品介紹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042416" y="2359152"/>
            <a:ext cx="256032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80–120 字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給第一次認識商品的人看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重點是清楚、可信、好懂</a:t>
            </a:r>
            <a:endParaRPr lang="en-US" sz="1620" dirty="0"/>
          </a:p>
        </p:txBody>
      </p:sp>
      <p:sp>
        <p:nvSpPr>
          <p:cNvPr id="13" name="Shape 10"/>
          <p:cNvSpPr/>
          <p:nvPr/>
        </p:nvSpPr>
        <p:spPr>
          <a:xfrm>
            <a:off x="1069848" y="425196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88720" y="4498848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完成後請問自己：</a:t>
            </a:r>
            <a:endParaRPr lang="en-US" sz="1420" dirty="0"/>
          </a:p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「顧客看得懂嗎？」</a:t>
            </a:r>
            <a:endParaRPr lang="en-US" sz="1420" dirty="0"/>
          </a:p>
        </p:txBody>
      </p:sp>
      <p:sp>
        <p:nvSpPr>
          <p:cNvPr id="15" name="Shape 12"/>
          <p:cNvSpPr/>
          <p:nvPr/>
        </p:nvSpPr>
        <p:spPr>
          <a:xfrm>
            <a:off x="4087368" y="1600200"/>
            <a:ext cx="2971800" cy="4206240"/>
          </a:xfrm>
          <a:prstGeom prst="roundRect">
            <a:avLst>
              <a:gd name="adj" fmla="val 2462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70248" y="18745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B. LINE 訊息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4288536" y="2359152"/>
            <a:ext cx="256032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短、清楚、手機一個畫面讀得完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適合通知、詢問、簡短推廣</a:t>
            </a:r>
            <a:endParaRPr lang="en-US" sz="1620" dirty="0"/>
          </a:p>
        </p:txBody>
      </p:sp>
      <p:sp>
        <p:nvSpPr>
          <p:cNvPr id="18" name="Shape 15"/>
          <p:cNvSpPr/>
          <p:nvPr/>
        </p:nvSpPr>
        <p:spPr>
          <a:xfrm>
            <a:off x="4315968" y="425196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434840" y="4498848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完成後請問自己：</a:t>
            </a:r>
            <a:endParaRPr lang="en-US" sz="1420" dirty="0"/>
          </a:p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「顧客看得懂嗎？」</a:t>
            </a:r>
            <a:endParaRPr lang="en-US" sz="1420" dirty="0"/>
          </a:p>
        </p:txBody>
      </p:sp>
      <p:sp>
        <p:nvSpPr>
          <p:cNvPr id="20" name="Shape 17"/>
          <p:cNvSpPr/>
          <p:nvPr/>
        </p:nvSpPr>
        <p:spPr>
          <a:xfrm>
            <a:off x="7333488" y="1600200"/>
            <a:ext cx="2971800" cy="4206240"/>
          </a:xfrm>
          <a:prstGeom prst="roundRect">
            <a:avLst>
              <a:gd name="adj" fmla="val 2462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16368" y="18745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C. 3 個商品重點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534656" y="2359152"/>
            <a:ext cx="256032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把資訊整理成最容易懂的重點</a:t>
            </a:r>
            <a:endParaRPr lang="en-US" sz="1620" dirty="0"/>
          </a:p>
          <a:p>
            <a:pPr algn="ctr"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方便貼文、口頭介紹或對話回覆</a:t>
            </a:r>
            <a:endParaRPr lang="en-US" sz="1620" dirty="0"/>
          </a:p>
        </p:txBody>
      </p:sp>
      <p:sp>
        <p:nvSpPr>
          <p:cNvPr id="23" name="Shape 20"/>
          <p:cNvSpPr/>
          <p:nvPr/>
        </p:nvSpPr>
        <p:spPr>
          <a:xfrm>
            <a:off x="7562088" y="425196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680960" y="4498848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完成後請問自己：</a:t>
            </a:r>
            <a:endParaRPr lang="en-US" sz="1420" dirty="0"/>
          </a:p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「顧客看得懂嗎？」</a:t>
            </a:r>
            <a:endParaRPr lang="en-US" sz="1420" dirty="0"/>
          </a:p>
        </p:txBody>
      </p:sp>
      <p:sp>
        <p:nvSpPr>
          <p:cNvPr id="25" name="Text 22"/>
          <p:cNvSpPr/>
          <p:nvPr/>
        </p:nvSpPr>
        <p:spPr>
          <a:xfrm>
            <a:off x="3657600" y="608076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6F6666"/>
                </a:solidFill>
              </a:rPr>
              <a:t>本段完成標準：至少產出 A＋B＋C 各 1 份。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活動 3：把常見問題變成 FAQ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一直重複被問的事，就是最適合交給 AI 小幫手處理的內容。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13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68680" y="1508760"/>
            <a:ext cx="4892040" cy="4526280"/>
          </a:xfrm>
          <a:prstGeom prst="roundRect">
            <a:avLst>
              <a:gd name="adj" fmla="val 1616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80160" y="182880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請 AI 幫你整理 5 題 FAQ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234440" y="2377440"/>
            <a:ext cx="4023360" cy="1783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這是哪裡生產／製作的？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怎麼購買？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有什麼規格？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怎麼保存？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怎麼取貨或配送？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080760" y="1508760"/>
            <a:ext cx="5166360" cy="4526280"/>
          </a:xfrm>
          <a:prstGeom prst="roundRect">
            <a:avLst>
              <a:gd name="adj" fmla="val 1616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92240" y="1828800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寫 FAQ 時，記得遵守這 3 件事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446520" y="2377440"/>
            <a:ext cx="4160520" cy="1417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只能使用已確認資料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缺資料要明說，不要硬回答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對話要讓顧客看得懂，句子不要太長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6537960" y="4297680"/>
            <a:ext cx="3977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720840" y="4553712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6F6666"/>
                </a:solidFill>
              </a:rPr>
              <a:t>目標不是把所有問題都答完，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6F6666"/>
                </a:solidFill>
              </a:rPr>
              <a:t>而是把「可重複回答」的問題先整理好。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用這 3 題測試：AI 有沒有亂猜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測試越早做，越容易把風險找出來。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14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41248" y="1572768"/>
            <a:ext cx="2971800" cy="4526280"/>
          </a:xfrm>
          <a:prstGeom prst="roundRect">
            <a:avLst>
              <a:gd name="adj" fmla="val 2462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4128" y="1828800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測試 1｜價格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069848" y="2423160"/>
            <a:ext cx="2468880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4E4546"/>
                </a:solidFill>
              </a:rPr>
              <a:t>提問：</a:t>
            </a:r>
            <a:endParaRPr lang="en-US" sz="1620" dirty="0"/>
          </a:p>
          <a:p>
            <a:pPr indent="0" marL="0">
              <a:buNone/>
            </a:pPr>
            <a:r>
              <a:rPr lang="en-US" sz="1620" b="1" dirty="0">
                <a:solidFill>
                  <a:srgbClr val="4E4546"/>
                </a:solidFill>
              </a:rPr>
              <a:t>「一斤多少錢？」</a:t>
            </a:r>
            <a:endParaRPr lang="en-US" sz="1620" dirty="0"/>
          </a:p>
        </p:txBody>
      </p:sp>
      <p:sp>
        <p:nvSpPr>
          <p:cNvPr id="13" name="Text 10"/>
          <p:cNvSpPr/>
          <p:nvPr/>
        </p:nvSpPr>
        <p:spPr>
          <a:xfrm>
            <a:off x="1069848" y="3337560"/>
            <a:ext cx="2468880" cy="1417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</a:rPr>
              <a:t>正確反應：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</a:rPr>
              <a:t>如果商品卡沒有價格，AI 應說「目前沒有提供價格資訊」。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4087368" y="1572768"/>
            <a:ext cx="2971800" cy="4526280"/>
          </a:xfrm>
          <a:prstGeom prst="roundRect">
            <a:avLst>
              <a:gd name="adj" fmla="val 2462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70248" y="1828800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測試 2｜功效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315968" y="2423160"/>
            <a:ext cx="2468880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4E4546"/>
                </a:solidFill>
              </a:rPr>
              <a:t>提問：</a:t>
            </a:r>
            <a:endParaRPr lang="en-US" sz="1620" dirty="0"/>
          </a:p>
          <a:p>
            <a:pPr indent="0" marL="0">
              <a:buNone/>
            </a:pPr>
            <a:r>
              <a:rPr lang="en-US" sz="1620" b="1" dirty="0">
                <a:solidFill>
                  <a:srgbClr val="4E4546"/>
                </a:solidFill>
              </a:rPr>
              <a:t>「吃這個可以改善高血壓嗎？」</a:t>
            </a:r>
            <a:endParaRPr lang="en-US" sz="1620" dirty="0"/>
          </a:p>
        </p:txBody>
      </p:sp>
      <p:sp>
        <p:nvSpPr>
          <p:cNvPr id="17" name="Text 14"/>
          <p:cNvSpPr/>
          <p:nvPr/>
        </p:nvSpPr>
        <p:spPr>
          <a:xfrm>
            <a:off x="4315968" y="3337560"/>
            <a:ext cx="2468880" cy="1417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</a:rPr>
              <a:t>正確反應：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</a:rPr>
              <a:t>不能自行宣稱療效，也不能做沒有根據的健康說法。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7333488" y="1572768"/>
            <a:ext cx="2971800" cy="4526280"/>
          </a:xfrm>
          <a:prstGeom prst="roundRect">
            <a:avLst>
              <a:gd name="adj" fmla="val 2462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516368" y="1828800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E4546"/>
                </a:solidFill>
              </a:rPr>
              <a:t>測試 3｜庫存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7562088" y="2423160"/>
            <a:ext cx="2468880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4E4546"/>
                </a:solidFill>
              </a:rPr>
              <a:t>提問：</a:t>
            </a:r>
            <a:endParaRPr lang="en-US" sz="1620" dirty="0"/>
          </a:p>
          <a:p>
            <a:pPr indent="0" marL="0">
              <a:buNone/>
            </a:pPr>
            <a:r>
              <a:rPr lang="en-US" sz="1620" b="1" dirty="0">
                <a:solidFill>
                  <a:srgbClr val="4E4546"/>
                </a:solidFill>
              </a:rPr>
              <a:t>「今天還有 20 盒嗎？」</a:t>
            </a:r>
            <a:endParaRPr lang="en-US" sz="1620" dirty="0"/>
          </a:p>
        </p:txBody>
      </p:sp>
      <p:sp>
        <p:nvSpPr>
          <p:cNvPr id="21" name="Text 18"/>
          <p:cNvSpPr/>
          <p:nvPr/>
        </p:nvSpPr>
        <p:spPr>
          <a:xfrm>
            <a:off x="7562088" y="3337560"/>
            <a:ext cx="2468880" cy="1417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</a:rPr>
              <a:t>正確反應：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</a:rPr>
              <a:t>如果沒有庫存資料，AI 不可以自己回答「有」。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同學互查檢核表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互相看一次，比自己看更容易發現問題。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15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914400" y="1463040"/>
            <a:ext cx="104241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80160" y="1856232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4E454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691640" y="1828800"/>
            <a:ext cx="914400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</a:rPr>
              <a:t>有沒有真的使用到商品資訊卡中的資料？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234440" y="2395728"/>
            <a:ext cx="96012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280160" y="2606040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4E454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691640" y="2578608"/>
            <a:ext cx="914400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</a:rPr>
              <a:t>有沒有出現原本沒有提供的價格、規格、功效、庫存或認證？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1234440" y="3145536"/>
            <a:ext cx="96012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280160" y="3355848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4E454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691640" y="3328416"/>
            <a:ext cx="914400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</a:rPr>
              <a:t>句子是否清楚、簡單，顧客看得懂？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1234440" y="3895344"/>
            <a:ext cx="96012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280160" y="4105656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4E454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691640" y="4078224"/>
            <a:ext cx="914400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</a:rPr>
              <a:t>有沒有過度誇大，例如「最好吃」「最有效」「保證」？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1234440" y="4645152"/>
            <a:ext cx="96012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280160" y="4855464"/>
            <a:ext cx="256032" cy="256032"/>
          </a:xfrm>
          <a:prstGeom prst="rect">
            <a:avLst/>
          </a:prstGeom>
          <a:solidFill>
            <a:srgbClr val="FFFFFF"/>
          </a:solidFill>
          <a:ln w="12700">
            <a:solidFill>
              <a:srgbClr val="4E454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691640" y="4828032"/>
            <a:ext cx="914400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E4546"/>
                </a:solidFill>
              </a:rPr>
              <a:t>如果資料不足，AI 有沒有提醒「目前未提供」或請人補充？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1508760" y="5577840"/>
            <a:ext cx="9235440" cy="402336"/>
          </a:xfrm>
          <a:prstGeom prst="roundRect">
            <a:avLst>
              <a:gd name="adj" fmla="val 18182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755648" y="5705856"/>
            <a:ext cx="8732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4546"/>
                </a:solidFill>
              </a:rPr>
              <a:t>每位同學至少找出 1 個需要修改的地方，再回去修正自己的內容。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今天最重要的 5 句話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這 5 句記住，本週就算成功。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16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1005840" y="1508760"/>
            <a:ext cx="10149840" cy="713232"/>
          </a:xfrm>
          <a:prstGeom prst="roundRect">
            <a:avLst>
              <a:gd name="adj" fmla="val 10256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07008" y="1709928"/>
            <a:ext cx="502920" cy="292608"/>
          </a:xfrm>
          <a:prstGeom prst="roundRect">
            <a:avLst>
              <a:gd name="adj" fmla="val 25000"/>
            </a:avLst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80160" y="1764792"/>
            <a:ext cx="356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965960" y="1691640"/>
            <a:ext cx="859536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AI 不知道你腦袋裡的資料。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1005840" y="2359152"/>
            <a:ext cx="10149840" cy="713232"/>
          </a:xfrm>
          <a:prstGeom prst="roundRect">
            <a:avLst>
              <a:gd name="adj" fmla="val 10256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207008" y="2560320"/>
            <a:ext cx="502920" cy="292608"/>
          </a:xfrm>
          <a:prstGeom prst="roundRect">
            <a:avLst>
              <a:gd name="adj" fmla="val 25000"/>
            </a:avLst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80160" y="2615184"/>
            <a:ext cx="356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02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1965960" y="2542032"/>
            <a:ext cx="859536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先整理商品，再叫 AI 寫。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1005840" y="3209544"/>
            <a:ext cx="10149840" cy="713232"/>
          </a:xfrm>
          <a:prstGeom prst="roundRect">
            <a:avLst>
              <a:gd name="adj" fmla="val 10256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207008" y="3410712"/>
            <a:ext cx="502920" cy="292608"/>
          </a:xfrm>
          <a:prstGeom prst="roundRect">
            <a:avLst>
              <a:gd name="adj" fmla="val 25000"/>
            </a:avLst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280160" y="3465576"/>
            <a:ext cx="356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03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965960" y="3392424"/>
            <a:ext cx="859536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漂亮可以修，事實不能編。</a:t>
            </a:r>
            <a:endParaRPr lang="en-US" sz="1900" dirty="0"/>
          </a:p>
        </p:txBody>
      </p:sp>
      <p:sp>
        <p:nvSpPr>
          <p:cNvPr id="22" name="Shape 19"/>
          <p:cNvSpPr/>
          <p:nvPr/>
        </p:nvSpPr>
        <p:spPr>
          <a:xfrm>
            <a:off x="1005840" y="4059936"/>
            <a:ext cx="10149840" cy="713232"/>
          </a:xfrm>
          <a:prstGeom prst="roundRect">
            <a:avLst>
              <a:gd name="adj" fmla="val 10256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207008" y="4261104"/>
            <a:ext cx="502920" cy="292608"/>
          </a:xfrm>
          <a:prstGeom prst="roundRect">
            <a:avLst>
              <a:gd name="adj" fmla="val 25000"/>
            </a:avLst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280160" y="4315968"/>
            <a:ext cx="356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04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1965960" y="4242816"/>
            <a:ext cx="859536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不知道就問，沒有資料不要猜。</a:t>
            </a:r>
            <a:endParaRPr lang="en-US" sz="1900" dirty="0"/>
          </a:p>
        </p:txBody>
      </p:sp>
      <p:sp>
        <p:nvSpPr>
          <p:cNvPr id="26" name="Shape 23"/>
          <p:cNvSpPr/>
          <p:nvPr/>
        </p:nvSpPr>
        <p:spPr>
          <a:xfrm>
            <a:off x="1005840" y="4910328"/>
            <a:ext cx="10149840" cy="713232"/>
          </a:xfrm>
          <a:prstGeom prst="roundRect">
            <a:avLst>
              <a:gd name="adj" fmla="val 10256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207008" y="5111496"/>
            <a:ext cx="502920" cy="292608"/>
          </a:xfrm>
          <a:prstGeom prst="roundRect">
            <a:avLst>
              <a:gd name="adj" fmla="val 25000"/>
            </a:avLst>
          </a:prstGeom>
          <a:solidFill>
            <a:srgbClr val="4E4546"/>
          </a:solidFill>
          <a:ln w="12700">
            <a:solidFill>
              <a:srgbClr val="4E4546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280160" y="5166360"/>
            <a:ext cx="356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05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1965960" y="5093208"/>
            <a:ext cx="859536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AI 負責協助，人負責確認。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A｜農產品：香蕉商品資訊卡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示範重點：已確認資料可以使用；未提供資料不要讓 AI 自己補。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17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417320"/>
            <a:ext cx="3429000" cy="4251960"/>
          </a:xfrm>
          <a:prstGeom prst="roundRect">
            <a:avLst>
              <a:gd name="adj" fmla="val 213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08760" y="1719072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已確認資料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987552" y="2148840"/>
            <a:ext cx="297180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商品：香蕉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品牌：蕉您來好康農場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產地：雲林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栽培：無農藥、無化肥友善耕作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用途：市集／LINE 通知／顧客問答</a:t>
            </a:r>
            <a:endParaRPr lang="en-US" sz="1620" dirty="0"/>
          </a:p>
        </p:txBody>
      </p:sp>
      <p:sp>
        <p:nvSpPr>
          <p:cNvPr id="13" name="Shape 10"/>
          <p:cNvSpPr/>
          <p:nvPr/>
        </p:nvSpPr>
        <p:spPr>
          <a:xfrm>
            <a:off x="4434840" y="1417320"/>
            <a:ext cx="3429000" cy="4251960"/>
          </a:xfrm>
          <a:prstGeom prst="roundRect">
            <a:avLst>
              <a:gd name="adj" fmla="val 2133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166360" y="1719072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未提供資料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645152" y="2148840"/>
            <a:ext cx="292608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價格：未提供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規格：未提供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庫存：未提供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取貨方式：未提供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保存天數：未提供</a:t>
            </a:r>
            <a:endParaRPr lang="en-US" sz="1620" dirty="0"/>
          </a:p>
        </p:txBody>
      </p:sp>
      <p:sp>
        <p:nvSpPr>
          <p:cNvPr id="16" name="Shape 13"/>
          <p:cNvSpPr/>
          <p:nvPr/>
        </p:nvSpPr>
        <p:spPr>
          <a:xfrm>
            <a:off x="8092440" y="1417320"/>
            <a:ext cx="3337560" cy="4251960"/>
          </a:xfrm>
          <a:prstGeom prst="roundRect">
            <a:avLst>
              <a:gd name="adj" fmla="val 2192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23960" y="1719072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不能亂講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8302752" y="2148840"/>
            <a:ext cx="283464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不能自行補價格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不能說一定有貨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不能宣稱醫療功效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不能說有認證或檢驗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不能誇大成「最好吃」</a:t>
            </a:r>
            <a:endParaRPr lang="en-US" sz="1620" dirty="0"/>
          </a:p>
        </p:txBody>
      </p:sp>
      <p:sp>
        <p:nvSpPr>
          <p:cNvPr id="19" name="Shape 16"/>
          <p:cNvSpPr/>
          <p:nvPr/>
        </p:nvSpPr>
        <p:spPr>
          <a:xfrm>
            <a:off x="1051560" y="5806440"/>
            <a:ext cx="10058400" cy="438912"/>
          </a:xfrm>
          <a:prstGeom prst="roundRect">
            <a:avLst>
              <a:gd name="adj" fmla="val 16667"/>
            </a:avLst>
          </a:prstGeom>
          <a:solidFill>
            <a:srgbClr val="F7F6F2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261872" y="5943600"/>
            <a:ext cx="9646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4E4546"/>
                </a:solidFill>
              </a:rPr>
              <a:t>給學員看的重點：資料不是越多越好，而是「哪些是真的、哪些還不知道」要分清楚。</a:t>
            </a:r>
            <a:endParaRPr lang="en-US" sz="13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A｜香蕉：AI 產出可以長這樣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示範重點：只用確認資料，缺資料就提醒，不自行推測。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18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417320"/>
            <a:ext cx="3657600" cy="4663440"/>
          </a:xfrm>
          <a:prstGeom prst="roundRect">
            <a:avLst>
              <a:gd name="adj" fmla="val 2000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371600" y="1719072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商品介紹範例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51560" y="2240280"/>
            <a:ext cx="3154680" cy="20574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蕉您來好康農場的香蕉來自雲林，採無農藥、無化肥友善耕作方式管理。適合想了解在地農產、支持友善耕作的顧客。價格、規格與取貨方式目前尚未提供，建議購買前再向農場確認。</a:t>
            </a:r>
            <a:endParaRPr lang="en-US" sz="1620" dirty="0"/>
          </a:p>
        </p:txBody>
      </p:sp>
      <p:sp>
        <p:nvSpPr>
          <p:cNvPr id="13" name="Shape 10"/>
          <p:cNvSpPr/>
          <p:nvPr/>
        </p:nvSpPr>
        <p:spPr>
          <a:xfrm>
            <a:off x="4526280" y="1417320"/>
            <a:ext cx="3337560" cy="4663440"/>
          </a:xfrm>
          <a:prstGeom prst="roundRect">
            <a:avLst>
              <a:gd name="adj" fmla="val 2192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74920" y="171907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LINE 訊息範例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4800600" y="2240280"/>
            <a:ext cx="2816352" cy="20574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【本週農產】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香蕉｜雲林產</a:t>
            </a:r>
            <a:endParaRPr lang="en-US" sz="1620" dirty="0"/>
          </a:p>
          <a:p>
            <a:pPr indent="0" marL="0">
              <a:buNone/>
            </a:pP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來自蕉您來好康農場，採無農藥、無化肥友善耕作方式管理。</a:t>
            </a:r>
            <a:endParaRPr lang="en-US" sz="1620" dirty="0"/>
          </a:p>
          <a:p>
            <a:pPr indent="0" marL="0">
              <a:buNone/>
            </a:pP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價格、規格與取貨方式請再私訊確認。</a:t>
            </a:r>
            <a:endParaRPr lang="en-US" sz="1620" dirty="0"/>
          </a:p>
        </p:txBody>
      </p:sp>
      <p:sp>
        <p:nvSpPr>
          <p:cNvPr id="16" name="Shape 13"/>
          <p:cNvSpPr/>
          <p:nvPr/>
        </p:nvSpPr>
        <p:spPr>
          <a:xfrm>
            <a:off x="8046720" y="1417320"/>
            <a:ext cx="3429000" cy="4663440"/>
          </a:xfrm>
          <a:prstGeom prst="roundRect">
            <a:avLst>
              <a:gd name="adj" fmla="val 213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595360" y="1719072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3 個重點範例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8302752" y="2331720"/>
            <a:ext cx="2788920" cy="1645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雲林在地農產</a:t>
            </a:r>
            <a:endParaRPr lang="en-US" sz="1680" dirty="0"/>
          </a:p>
          <a:p>
            <a:pPr indent="0" marL="0">
              <a:buNone/>
            </a:pPr>
            <a:r>
              <a:rPr lang="en-US" sz="16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友善耕作管理方式</a:t>
            </a:r>
            <a:endParaRPr lang="en-US" sz="1680" dirty="0"/>
          </a:p>
          <a:p>
            <a:pPr indent="0" marL="0">
              <a:buNone/>
            </a:pPr>
            <a:r>
              <a:rPr lang="en-US" sz="16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購買前需再確認價格、規格與取貨方式</a:t>
            </a:r>
            <a:endParaRPr lang="en-US" sz="1680" dirty="0"/>
          </a:p>
        </p:txBody>
      </p:sp>
      <p:sp>
        <p:nvSpPr>
          <p:cNvPr id="19" name="Shape 16"/>
          <p:cNvSpPr/>
          <p:nvPr/>
        </p:nvSpPr>
        <p:spPr>
          <a:xfrm>
            <a:off x="8366760" y="4846320"/>
            <a:ext cx="27432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549640" y="5010912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6F6666"/>
                </a:solidFill>
              </a:rPr>
              <a:t>這不是最華麗的文案，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b="1" dirty="0">
                <a:solidFill>
                  <a:srgbClr val="6F6666"/>
                </a:solidFill>
              </a:rPr>
              <a:t>但比較安全、可檢查。</a:t>
            </a:r>
            <a:endParaRPr lang="en-US" sz="13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B｜市集：手作餅乾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給沒有農產品的學員參考：一樣先整理商品資料。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371600"/>
            <a:ext cx="5166360" cy="4800600"/>
          </a:xfrm>
          <a:prstGeom prst="roundRect">
            <a:avLst>
              <a:gd name="adj" fmla="val 1524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148840" y="166420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範例商品資料卡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078992" y="2084832"/>
            <a:ext cx="4617720" cy="2514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1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商品：手作燕麥餅乾</a:t>
            </a:r>
            <a:endParaRPr lang="en-US" sz="1610" dirty="0"/>
          </a:p>
          <a:p>
            <a:pPr indent="0" marL="0">
              <a:buNone/>
            </a:pPr>
            <a:r>
              <a:rPr lang="en-US" sz="161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販售：週末市集攤位</a:t>
            </a:r>
            <a:endParaRPr lang="en-US" sz="1610" dirty="0"/>
          </a:p>
          <a:p>
            <a:pPr indent="0" marL="0">
              <a:buNone/>
            </a:pPr>
            <a:r>
              <a:rPr lang="en-US" sz="161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已知：每包 6 片</a:t>
            </a:r>
            <a:endParaRPr lang="en-US" sz="1610" dirty="0"/>
          </a:p>
          <a:p>
            <a:pPr indent="0" marL="0">
              <a:buNone/>
            </a:pPr>
            <a:r>
              <a:rPr lang="en-US" sz="161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已知：使用燕麥與堅果</a:t>
            </a:r>
            <a:endParaRPr lang="en-US" sz="1610" dirty="0"/>
          </a:p>
          <a:p>
            <a:pPr indent="0" marL="0">
              <a:buNone/>
            </a:pPr>
            <a:r>
              <a:rPr lang="en-US" sz="161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未知：保存期限、過敏原標示、價格</a:t>
            </a:r>
            <a:endParaRPr lang="en-US" sz="1610" dirty="0"/>
          </a:p>
          <a:p>
            <a:pPr indent="0" marL="0">
              <a:buNone/>
            </a:pPr>
            <a:r>
              <a:rPr lang="en-US" sz="161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不能亂講：低糖、健康、無添加、適合所有人</a:t>
            </a:r>
            <a:endParaRPr lang="en-US" sz="1610" dirty="0"/>
          </a:p>
        </p:txBody>
      </p:sp>
      <p:sp>
        <p:nvSpPr>
          <p:cNvPr id="13" name="Shape 10"/>
          <p:cNvSpPr/>
          <p:nvPr/>
        </p:nvSpPr>
        <p:spPr>
          <a:xfrm>
            <a:off x="6263640" y="1371600"/>
            <a:ext cx="5166360" cy="4800600"/>
          </a:xfrm>
          <a:prstGeom prst="roundRect">
            <a:avLst>
              <a:gd name="adj" fmla="val 1524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35240" y="166420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AI 產出範例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601968" y="2139696"/>
            <a:ext cx="4526280" cy="16002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640" dirty="0">
                <a:solidFill>
                  <a:srgbClr val="4E4546"/>
                </a:solidFill>
              </a:rPr>
              <a:t>【週末市集小點心】</a:t>
            </a:r>
            <a:endParaRPr lang="en-US" sz="1640" dirty="0"/>
          </a:p>
          <a:p>
            <a:pPr indent="0" marL="0">
              <a:buNone/>
            </a:pPr>
            <a:r>
              <a:rPr lang="en-US" sz="1640" dirty="0">
                <a:solidFill>
                  <a:srgbClr val="4E4546"/>
                </a:solidFill>
              </a:rPr>
              <a:t>本週市集準備手作燕麥餅乾，每包 6 片，使用燕麥與堅果製作，適合喜歡簡單點心的朋友參考。</a:t>
            </a:r>
            <a:endParaRPr lang="en-US" sz="1640" dirty="0"/>
          </a:p>
          <a:p>
            <a:pPr indent="0" marL="0">
              <a:buNone/>
            </a:pPr>
            <a:endParaRPr lang="en-US" sz="1640" dirty="0"/>
          </a:p>
          <a:p>
            <a:pPr indent="0" marL="0">
              <a:buNone/>
            </a:pPr>
            <a:r>
              <a:rPr lang="en-US" sz="1640" dirty="0">
                <a:solidFill>
                  <a:srgbClr val="4E4546"/>
                </a:solidFill>
              </a:rPr>
              <a:t>價格、保存期限與過敏原資訊目前未提供，購買前請向攤位確認。</a:t>
            </a:r>
            <a:endParaRPr lang="en-US" sz="1640" dirty="0"/>
          </a:p>
        </p:txBody>
      </p:sp>
      <p:sp>
        <p:nvSpPr>
          <p:cNvPr id="16" name="Shape 13"/>
          <p:cNvSpPr/>
          <p:nvPr/>
        </p:nvSpPr>
        <p:spPr>
          <a:xfrm>
            <a:off x="6629400" y="4251960"/>
            <a:ext cx="44348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784848" y="4471416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40" b="1" dirty="0">
                <a:solidFill>
                  <a:srgbClr val="6F6666"/>
                </a:solidFill>
              </a:rPr>
              <a:t>教學提醒：市集食品常見風險是「保存期限、成分、過敏原」沒有寫清楚。這些資訊不能讓 AI 自己猜。</a:t>
            </a:r>
            <a:endParaRPr lang="en-US" sz="13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C｜零售：保溫杯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不是農產品也可以練習；零售重點是規格、材質、容量與售後。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22960" y="1417320"/>
            <a:ext cx="3337560" cy="4526280"/>
          </a:xfrm>
          <a:prstGeom prst="roundRect">
            <a:avLst>
              <a:gd name="adj" fmla="val 2192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08760" y="1737360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已知資料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78992" y="2148840"/>
            <a:ext cx="2788920" cy="2057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商品：不鏽鋼保溫杯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容量：500 ml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顏色：白色、綠色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功能：保溫／保冷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適合：上班、外出、課程攜帶</a:t>
            </a:r>
            <a:endParaRPr lang="en-US" sz="1620" dirty="0"/>
          </a:p>
        </p:txBody>
      </p:sp>
      <p:sp>
        <p:nvSpPr>
          <p:cNvPr id="13" name="Shape 10"/>
          <p:cNvSpPr/>
          <p:nvPr/>
        </p:nvSpPr>
        <p:spPr>
          <a:xfrm>
            <a:off x="4434840" y="1417320"/>
            <a:ext cx="3337560" cy="4526280"/>
          </a:xfrm>
          <a:prstGeom prst="roundRect">
            <a:avLst>
              <a:gd name="adj" fmla="val 2192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120640" y="173736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還需要確認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4800600" y="2148840"/>
            <a:ext cx="2651760" cy="2057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價格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材質規格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保溫時數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是否可放洗碗機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退換貨方式</a:t>
            </a:r>
            <a:endParaRPr lang="en-US" sz="1620" dirty="0"/>
          </a:p>
        </p:txBody>
      </p:sp>
      <p:sp>
        <p:nvSpPr>
          <p:cNvPr id="16" name="Shape 13"/>
          <p:cNvSpPr/>
          <p:nvPr/>
        </p:nvSpPr>
        <p:spPr>
          <a:xfrm>
            <a:off x="8001000" y="1417320"/>
            <a:ext cx="3429000" cy="4526280"/>
          </a:xfrm>
          <a:prstGeom prst="roundRect">
            <a:avLst>
              <a:gd name="adj" fmla="val 213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549640" y="1737360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客服 FAQ 範例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8257032" y="2148840"/>
            <a:ext cx="2880360" cy="2194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5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容量是多少？</a:t>
            </a:r>
            <a:endParaRPr lang="en-US" sz="1560" dirty="0"/>
          </a:p>
          <a:p>
            <a:pPr indent="0" marL="0">
              <a:buNone/>
            </a:pPr>
            <a:r>
              <a:rPr lang="en-US" sz="15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有哪些顏色？</a:t>
            </a:r>
            <a:endParaRPr lang="en-US" sz="1560" dirty="0"/>
          </a:p>
          <a:p>
            <a:pPr indent="0" marL="0">
              <a:buNone/>
            </a:pPr>
            <a:r>
              <a:rPr lang="en-US" sz="15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保溫多久？目前資料未提供</a:t>
            </a:r>
            <a:endParaRPr lang="en-US" sz="1560" dirty="0"/>
          </a:p>
          <a:p>
            <a:pPr indent="0" marL="0">
              <a:buNone/>
            </a:pPr>
            <a:r>
              <a:rPr lang="en-US" sz="15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可以洗碗機清洗嗎？目前資料未提供</a:t>
            </a:r>
            <a:endParaRPr lang="en-US" sz="1560" dirty="0"/>
          </a:p>
          <a:p>
            <a:pPr indent="0" marL="0">
              <a:buNone/>
            </a:pPr>
            <a:r>
              <a:rPr lang="en-US" sz="15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怎麼退換貨？目前資料未提供</a:t>
            </a:r>
            <a:endParaRPr lang="en-US" sz="1560" dirty="0"/>
          </a:p>
        </p:txBody>
      </p:sp>
      <p:sp>
        <p:nvSpPr>
          <p:cNvPr id="19" name="Text 16"/>
          <p:cNvSpPr/>
          <p:nvPr/>
        </p:nvSpPr>
        <p:spPr>
          <a:xfrm>
            <a:off x="1874520" y="6080760"/>
            <a:ext cx="8366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30" b="1" dirty="0">
                <a:solidFill>
                  <a:srgbClr val="6F6666"/>
                </a:solidFill>
              </a:rPr>
              <a:t>零售範例重點：可以回答已知規格；不知道的售後與保固不能亂答。</a:t>
            </a:r>
            <a:endParaRPr lang="en-US" sz="133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D｜房屋仲介：物件介紹資料卡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示範重點：房仲可用 AI 整理物件溝通，但價格、坪數、屋況與法規資訊不能亂編。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21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371600"/>
            <a:ext cx="10972800" cy="4892040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80160" y="166420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範例物件資料卡（示範用）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1005840" y="2057400"/>
            <a:ext cx="4983480" cy="3474720"/>
          </a:xfrm>
          <a:prstGeom prst="roundRect">
            <a:avLst>
              <a:gd name="adj" fmla="val 2105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234440" y="2331720"/>
            <a:ext cx="4480560" cy="2148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物件：斗南車站生活圈住宅（示範）</a:t>
            </a:r>
            <a:endParaRPr lang="en-US" sz="1480" dirty="0"/>
          </a:p>
          <a:p>
            <a:pPr indent="0" marL="0">
              <a:buNone/>
            </a:pPr>
            <a:r>
              <a:rPr lang="en-US" sz="14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使用情境：LINE 初步介紹、看屋前提醒</a:t>
            </a:r>
            <a:endParaRPr lang="en-US" sz="1480" dirty="0"/>
          </a:p>
          <a:p>
            <a:pPr indent="0" marL="0">
              <a:buNone/>
            </a:pPr>
            <a:r>
              <a:rPr lang="en-US" sz="14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可確認：地區、物件類型、可約看屋</a:t>
            </a:r>
            <a:endParaRPr lang="en-US" sz="1480" dirty="0"/>
          </a:p>
          <a:p>
            <a:pPr indent="0" marL="0">
              <a:buNone/>
            </a:pPr>
            <a:r>
              <a:rPr lang="en-US" sz="14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未提供：價格、坪數、格局、屋齡、車位</a:t>
            </a:r>
            <a:endParaRPr lang="en-US" sz="1480" dirty="0"/>
          </a:p>
          <a:p>
            <a:pPr indent="0" marL="0">
              <a:buNone/>
            </a:pPr>
            <a:r>
              <a:rPr lang="en-US" sz="14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資料來源：公司系統、委託資料、屋主確認</a:t>
            </a:r>
            <a:endParaRPr lang="en-US" sz="1480" dirty="0"/>
          </a:p>
        </p:txBody>
      </p:sp>
      <p:sp>
        <p:nvSpPr>
          <p:cNvPr id="14" name="Text 11"/>
          <p:cNvSpPr/>
          <p:nvPr/>
        </p:nvSpPr>
        <p:spPr>
          <a:xfrm>
            <a:off x="6995160" y="1664208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AI 可協助的事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6263640" y="2057400"/>
            <a:ext cx="5029200" cy="1508760"/>
          </a:xfrm>
          <a:prstGeom prst="roundRect">
            <a:avLst>
              <a:gd name="adj" fmla="val 4848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92240" y="2331720"/>
            <a:ext cx="452628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整理物件亮點與看屋前提醒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草擬 LINE 回覆與 FAQ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把客戶需求整理成條列清單</a:t>
            </a:r>
            <a:endParaRPr lang="en-US" sz="1520" dirty="0"/>
          </a:p>
        </p:txBody>
      </p:sp>
      <p:sp>
        <p:nvSpPr>
          <p:cNvPr id="17" name="Shape 14"/>
          <p:cNvSpPr/>
          <p:nvPr/>
        </p:nvSpPr>
        <p:spPr>
          <a:xfrm>
            <a:off x="6263640" y="3840480"/>
            <a:ext cx="5029200" cy="1691640"/>
          </a:xfrm>
          <a:prstGeom prst="roundRect">
            <a:avLst>
              <a:gd name="adj" fmla="val 4324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699248" y="406908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4E4546"/>
                </a:solidFill>
              </a:rPr>
              <a:t>不能讓 AI 亂做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6492240" y="4407408"/>
            <a:ext cx="452628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不得自行補成交價、坪數、屋況、學區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不得承諾增值、保證貸款或保證成交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缺資料時要標示未確認，請業務查證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1508760" y="5989320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6F6666"/>
                </a:solidFill>
              </a:rPr>
              <a:t>房仲範例重點：AI 可以協助溝通，但物件事實與交易條件一定要人工確認。</a:t>
            </a:r>
            <a:endParaRPr lang="en-US" sz="13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E｜房屋仲介：AI 產出可以怎麼用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示範重點：只用已確認資訊；缺少的交易資料要明確列為待確認。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22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22960" y="1417320"/>
            <a:ext cx="5166360" cy="4709160"/>
          </a:xfrm>
          <a:prstGeom prst="roundRect">
            <a:avLst>
              <a:gd name="adj" fmla="val 155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240280" y="171907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LINE 回覆範例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143000" y="2212848"/>
            <a:ext cx="4480560" cy="1417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680" dirty="0">
                <a:solidFill>
                  <a:srgbClr val="4E4546"/>
                </a:solidFill>
              </a:rPr>
              <a:t>您好，這個示範物件位於斗南車站生活圈，可先協助您了解看屋安排與周邊生活需求。價格、坪數、格局、屋齡與車位資訊目前尚未提供，建議由業務確認正式資料後再回覆您。</a:t>
            </a:r>
            <a:endParaRPr lang="en-US" sz="1680" dirty="0"/>
          </a:p>
        </p:txBody>
      </p:sp>
      <p:sp>
        <p:nvSpPr>
          <p:cNvPr id="13" name="Text 10"/>
          <p:cNvSpPr/>
          <p:nvPr/>
        </p:nvSpPr>
        <p:spPr>
          <a:xfrm>
            <a:off x="1143000" y="3977640"/>
            <a:ext cx="4434840" cy="960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54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先回覆已確認資訊</a:t>
            </a:r>
            <a:endParaRPr lang="en-US" sz="1540" dirty="0"/>
          </a:p>
          <a:p>
            <a:pPr indent="0" marL="0">
              <a:buNone/>
            </a:pPr>
            <a:r>
              <a:rPr lang="en-US" sz="154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把缺資料明確列出</a:t>
            </a:r>
            <a:endParaRPr lang="en-US" sz="1540" dirty="0"/>
          </a:p>
          <a:p>
            <a:pPr indent="0" marL="0">
              <a:buNone/>
            </a:pPr>
            <a:r>
              <a:rPr lang="en-US" sz="154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避免承諾價格、貸款、增值與成交</a:t>
            </a:r>
            <a:endParaRPr lang="en-US" sz="1540" dirty="0"/>
          </a:p>
        </p:txBody>
      </p:sp>
      <p:sp>
        <p:nvSpPr>
          <p:cNvPr id="14" name="Shape 11"/>
          <p:cNvSpPr/>
          <p:nvPr/>
        </p:nvSpPr>
        <p:spPr>
          <a:xfrm>
            <a:off x="6263640" y="1417320"/>
            <a:ext cx="5166360" cy="4709160"/>
          </a:xfrm>
          <a:prstGeom prst="roundRect">
            <a:avLst>
              <a:gd name="adj" fmla="val 1553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26680" y="1719072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房仲 FAQ 範例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537960" y="2240280"/>
            <a:ext cx="457200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Q：價格多少？→ 目前未提供，需查公司資料或屋主確認。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Q：可以保證貸款嗎？→ 不可保證，需依銀行審核。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Q：房子有沒有瑕疵？→ 需依屋況資料與現場確認。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Q：會不會增值？→ 不做保證，可整理周邊資訊供參考。</a:t>
            </a:r>
            <a:endParaRPr lang="en-US" sz="1420" dirty="0"/>
          </a:p>
        </p:txBody>
      </p:sp>
      <p:sp>
        <p:nvSpPr>
          <p:cNvPr id="17" name="Shape 14"/>
          <p:cNvSpPr/>
          <p:nvPr/>
        </p:nvSpPr>
        <p:spPr>
          <a:xfrm>
            <a:off x="6565392" y="5074920"/>
            <a:ext cx="45262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766560" y="5239512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6F6666"/>
                </a:solidFill>
              </a:rPr>
              <a:t>房仲的 AI 小幫手適合當「資料整理與回覆草稿」工具，不適合當交易承諾者。</a:t>
            </a:r>
            <a:endParaRPr lang="en-US" sz="128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F｜保險業務：客戶需求整理卡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示範重點：保險屬高敏感資訊，AI 只協助整理與草擬，不取代正式商品說明與專業判斷。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23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371600"/>
            <a:ext cx="10972800" cy="4892040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417320" y="166420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範例需求資料卡（示範用）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1005840" y="2057400"/>
            <a:ext cx="4983480" cy="3474720"/>
          </a:xfrm>
          <a:prstGeom prst="roundRect">
            <a:avLst>
              <a:gd name="adj" fmla="val 2105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234440" y="2331720"/>
            <a:ext cx="4480560" cy="2148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客戶需求：想了解醫療保障與意外保障差異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已知：想先做基礎了解，尚未決定商品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未提供：年齡、預算、既有保單、健康告知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可用資料：公司正式商品文件、保單條款、客戶授權資料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目標：整理會談問題與 LINE 確認訊息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995160" y="1664208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AI 可協助的事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6263640" y="2057400"/>
            <a:ext cx="5029200" cy="1481328"/>
          </a:xfrm>
          <a:prstGeom prst="roundRect">
            <a:avLst>
              <a:gd name="adj" fmla="val 4938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92240" y="2304288"/>
            <a:ext cx="452628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整理客戶問題與待確認資料</a:t>
            </a:r>
            <a:endParaRPr lang="en-US" sz="1460" dirty="0"/>
          </a:p>
          <a:p>
            <a:pPr indent="0" marL="0">
              <a:buNone/>
            </a:pPr>
            <a:r>
              <a:rPr lang="en-US" sz="14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草擬會談前提醒與 LINE 訊息</a:t>
            </a:r>
            <a:endParaRPr lang="en-US" sz="1460" dirty="0"/>
          </a:p>
          <a:p>
            <a:pPr indent="0" marL="0">
              <a:buNone/>
            </a:pPr>
            <a:r>
              <a:rPr lang="en-US" sz="14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把正式文件內容轉成白話初稿，再人工核對</a:t>
            </a:r>
            <a:endParaRPr lang="en-US" sz="1460" dirty="0"/>
          </a:p>
        </p:txBody>
      </p:sp>
      <p:sp>
        <p:nvSpPr>
          <p:cNvPr id="17" name="Shape 14"/>
          <p:cNvSpPr/>
          <p:nvPr/>
        </p:nvSpPr>
        <p:spPr>
          <a:xfrm>
            <a:off x="6263640" y="3803904"/>
            <a:ext cx="5029200" cy="1737360"/>
          </a:xfrm>
          <a:prstGeom prst="roundRect">
            <a:avLst>
              <a:gd name="adj" fmla="val 4211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726680" y="404164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4E4546"/>
                </a:solidFill>
              </a:rPr>
              <a:t>不能讓 AI 亂做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6492240" y="4370832"/>
            <a:ext cx="4526280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4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不得自行推薦特定商品或保證適合</a:t>
            </a:r>
            <a:endParaRPr lang="en-US" sz="1460" dirty="0"/>
          </a:p>
          <a:p>
            <a:pPr indent="0" marL="0">
              <a:buNone/>
            </a:pPr>
            <a:r>
              <a:rPr lang="en-US" sz="14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不得自行估保費、承諾理賠或代替核保</a:t>
            </a:r>
            <a:endParaRPr lang="en-US" sz="1460" dirty="0"/>
          </a:p>
          <a:p>
            <a:pPr indent="0" marL="0">
              <a:buNone/>
            </a:pPr>
            <a:r>
              <a:rPr lang="en-US" sz="146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不得暴露客戶個資或健康資訊</a:t>
            </a:r>
            <a:endParaRPr lang="en-US" sz="1460" dirty="0"/>
          </a:p>
        </p:txBody>
      </p:sp>
      <p:sp>
        <p:nvSpPr>
          <p:cNvPr id="20" name="Text 17"/>
          <p:cNvSpPr/>
          <p:nvPr/>
        </p:nvSpPr>
        <p:spPr>
          <a:xfrm>
            <a:off x="1325880" y="5989320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6F6666"/>
                </a:solidFill>
              </a:rPr>
              <a:t>保險範例重點：AI 可以整理溝通內容，但正式說明必須回到保險公司文件與合規流程。</a:t>
            </a:r>
            <a:endParaRPr lang="en-US" sz="13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G｜保險業務：AI 回覆與檢查範例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示範重點：遇到費率、理賠、適合度與健康資訊，一律要求正式確認。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24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22960" y="1417320"/>
            <a:ext cx="5166360" cy="4709160"/>
          </a:xfrm>
          <a:prstGeom prst="roundRect">
            <a:avLst>
              <a:gd name="adj" fmla="val 155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57400" y="171907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LINE 確認訊息範例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143000" y="2176272"/>
            <a:ext cx="4480560" cy="16002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</a:rPr>
              <a:t>您好，我可以先協助您整理需求。為避免說明不完整，想先確認三件事：①您想優先了解醫療、意外或壽險？②目前是否已有保單？③您最在意的是住院、手術、意外事故或家庭責任？後續會依正式商品文件說明。</a:t>
            </a:r>
            <a:endParaRPr lang="en-US" sz="1620" dirty="0"/>
          </a:p>
        </p:txBody>
      </p:sp>
      <p:sp>
        <p:nvSpPr>
          <p:cNvPr id="13" name="Shape 10"/>
          <p:cNvSpPr/>
          <p:nvPr/>
        </p:nvSpPr>
        <p:spPr>
          <a:xfrm>
            <a:off x="1143000" y="4206240"/>
            <a:ext cx="4462272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417320" y="4553712"/>
            <a:ext cx="39136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6F6666"/>
                </a:solidFill>
              </a:rPr>
              <a:t>這段訊息的目的不是推銷，而是先把需求問清楚。</a:t>
            </a:r>
            <a:endParaRPr lang="en-US" sz="1420" dirty="0"/>
          </a:p>
        </p:txBody>
      </p:sp>
      <p:sp>
        <p:nvSpPr>
          <p:cNvPr id="15" name="Shape 12"/>
          <p:cNvSpPr/>
          <p:nvPr/>
        </p:nvSpPr>
        <p:spPr>
          <a:xfrm>
            <a:off x="6263640" y="1417320"/>
            <a:ext cx="5166360" cy="4709160"/>
          </a:xfrm>
          <a:prstGeom prst="roundRect">
            <a:avLst>
              <a:gd name="adj" fmla="val 1553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98080" y="171907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保險 FAQ 檢查範例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6537960" y="2221992"/>
            <a:ext cx="457200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39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Q：保費多少？→ 需依正式商品、年齡、條件與公司系統試算。</a:t>
            </a:r>
            <a:endParaRPr lang="en-US" sz="1390" dirty="0"/>
          </a:p>
          <a:p>
            <a:pPr indent="0" marL="0">
              <a:buNone/>
            </a:pPr>
            <a:r>
              <a:rPr lang="en-US" sz="139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Q：一定會理賠嗎？→ 不能保證，需依契約條款與事故事實。</a:t>
            </a:r>
            <a:endParaRPr lang="en-US" sz="1390" dirty="0"/>
          </a:p>
          <a:p>
            <a:pPr indent="0" marL="0">
              <a:buNone/>
            </a:pPr>
            <a:r>
              <a:rPr lang="en-US" sz="139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Q：我適合哪張保單？→ 需完整需求分析與合規流程，AI 不做最後建議。</a:t>
            </a:r>
            <a:endParaRPr lang="en-US" sz="1390" dirty="0"/>
          </a:p>
          <a:p>
            <a:pPr indent="0" marL="0">
              <a:buNone/>
            </a:pPr>
            <a:r>
              <a:rPr lang="en-US" sz="139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Q：可以幫我整理問題嗎？→ 可以，且不得暴露個資。</a:t>
            </a:r>
            <a:endParaRPr lang="en-US" sz="1390" dirty="0"/>
          </a:p>
        </p:txBody>
      </p:sp>
      <p:sp>
        <p:nvSpPr>
          <p:cNvPr id="18" name="Shape 15"/>
          <p:cNvSpPr/>
          <p:nvPr/>
        </p:nvSpPr>
        <p:spPr>
          <a:xfrm>
            <a:off x="6565392" y="5138928"/>
            <a:ext cx="452628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766560" y="5285232"/>
            <a:ext cx="4160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6F6666"/>
                </a:solidFill>
              </a:rPr>
              <a:t>保險業務使用 AI：整理可以，承諾不行；草稿可以，正式說明要核對。</a:t>
            </a:r>
            <a:endParaRPr lang="en-US" sz="126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H｜壞文案怎麼修成可用文案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不要只看文字漂亮，要看事實有沒有被控制住。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25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22960" y="1417320"/>
            <a:ext cx="5212080" cy="4709160"/>
          </a:xfrm>
          <a:prstGeom prst="roundRect">
            <a:avLst>
              <a:gd name="adj" fmla="val 1553"/>
            </a:avLst>
          </a:prstGeom>
          <a:solidFill>
            <a:srgbClr val="FDEAEA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874520" y="1719072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壞範例：AI 自己補太多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143000" y="2286000"/>
            <a:ext cx="448056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E4546"/>
                </a:solidFill>
              </a:rPr>
              <a:t>「我們的香蕉香甜濃郁、每斤 50 元、保證 7 天不變黑，而且營養滿分，吃了更健康。」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143000" y="3657600"/>
            <a:ext cx="448056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價格沒有提供，不能寫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口感沒有確認，不能寫死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保存天數沒有提供，不能承諾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健康效果不能隨便宣稱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263640" y="1417320"/>
            <a:ext cx="5166360" cy="4709160"/>
          </a:xfrm>
          <a:prstGeom prst="roundRect">
            <a:avLst>
              <a:gd name="adj" fmla="val 155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903720" y="171907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4E4546"/>
                </a:solidFill>
              </a:rPr>
              <a:t>修正版：保留事實＋標出缺資料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583680" y="2286000"/>
            <a:ext cx="452628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4E4546"/>
                </a:solidFill>
              </a:rPr>
              <a:t>「蕉您來好康農場的香蕉來自雲林，採無農藥、無化肥友善耕作方式管理。價格、規格、保存方式與取貨資訊目前尚未提供，建議購買前再確認。」</a:t>
            </a:r>
            <a:endParaRPr lang="en-US" sz="1720" dirty="0"/>
          </a:p>
        </p:txBody>
      </p:sp>
      <p:sp>
        <p:nvSpPr>
          <p:cNvPr id="17" name="Text 14"/>
          <p:cNvSpPr/>
          <p:nvPr/>
        </p:nvSpPr>
        <p:spPr>
          <a:xfrm>
            <a:off x="6629400" y="3886200"/>
            <a:ext cx="438912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5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只使用已確認資料</a:t>
            </a:r>
            <a:endParaRPr lang="en-US" sz="1580" dirty="0"/>
          </a:p>
          <a:p>
            <a:pPr indent="0" marL="0">
              <a:buNone/>
            </a:pPr>
            <a:r>
              <a:rPr lang="en-US" sz="15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把缺少資訊寫清楚</a:t>
            </a:r>
            <a:endParaRPr lang="en-US" sz="1580" dirty="0"/>
          </a:p>
          <a:p>
            <a:pPr indent="0" marL="0">
              <a:buNone/>
            </a:pPr>
            <a:r>
              <a:rPr lang="en-US" sz="158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不做功效與過度承諾</a:t>
            </a:r>
            <a:endParaRPr lang="en-US" sz="158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範例說明 I｜學員可直接照做的練習題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把範例換成自己的商品，就能完成本週作業。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26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7240" y="1371600"/>
            <a:ext cx="10972800" cy="4892040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54880" y="169164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E4546"/>
                </a:solidFill>
              </a:rPr>
              <a:t>請選一題練習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1097280" y="2240280"/>
            <a:ext cx="2788920" cy="3337560"/>
          </a:xfrm>
          <a:prstGeom prst="roundRect">
            <a:avLst>
              <a:gd name="adj" fmla="val 2623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25880" y="2514600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70" b="1" dirty="0">
                <a:solidFill>
                  <a:srgbClr val="4E4546"/>
                </a:solidFill>
              </a:rPr>
              <a:t>題目 1｜農業</a:t>
            </a:r>
            <a:endParaRPr lang="en-US" sz="1670" dirty="0"/>
          </a:p>
        </p:txBody>
      </p:sp>
      <p:sp>
        <p:nvSpPr>
          <p:cNvPr id="14" name="Text 11"/>
          <p:cNvSpPr/>
          <p:nvPr/>
        </p:nvSpPr>
        <p:spPr>
          <a:xfrm>
            <a:off x="1353312" y="2971800"/>
            <a:ext cx="2286000" cy="1783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商品：玉米筍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已知：雲林、當季採收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未知：價格、規格、保存方式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任務：寫 LINE 採收通知</a:t>
            </a:r>
            <a:endParaRPr lang="en-US" sz="1520" dirty="0"/>
          </a:p>
        </p:txBody>
      </p:sp>
      <p:sp>
        <p:nvSpPr>
          <p:cNvPr id="15" name="Shape 12"/>
          <p:cNvSpPr/>
          <p:nvPr/>
        </p:nvSpPr>
        <p:spPr>
          <a:xfrm>
            <a:off x="4343400" y="2240280"/>
            <a:ext cx="2788920" cy="3337560"/>
          </a:xfrm>
          <a:prstGeom prst="roundRect">
            <a:avLst>
              <a:gd name="adj" fmla="val 2623"/>
            </a:avLst>
          </a:prstGeom>
          <a:solidFill>
            <a:srgbClr val="FCF4D9"/>
          </a:solidFill>
          <a:ln w="12700">
            <a:solidFill>
              <a:srgbClr val="EEC35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72000" y="2514600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70" b="1" dirty="0">
                <a:solidFill>
                  <a:srgbClr val="4E4546"/>
                </a:solidFill>
              </a:rPr>
              <a:t>題目 2｜市集</a:t>
            </a:r>
            <a:endParaRPr lang="en-US" sz="1670" dirty="0"/>
          </a:p>
        </p:txBody>
      </p:sp>
      <p:sp>
        <p:nvSpPr>
          <p:cNvPr id="17" name="Text 14"/>
          <p:cNvSpPr/>
          <p:nvPr/>
        </p:nvSpPr>
        <p:spPr>
          <a:xfrm>
            <a:off x="4599432" y="2971800"/>
            <a:ext cx="2286000" cy="1783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商品：手作果乾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已知：小包裝、適合市集販售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未知：重量、價格、保存期限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任務：寫市集攤位介紹</a:t>
            </a:r>
            <a:endParaRPr lang="en-US" sz="1520" dirty="0"/>
          </a:p>
        </p:txBody>
      </p:sp>
      <p:sp>
        <p:nvSpPr>
          <p:cNvPr id="18" name="Shape 15"/>
          <p:cNvSpPr/>
          <p:nvPr/>
        </p:nvSpPr>
        <p:spPr>
          <a:xfrm>
            <a:off x="7589520" y="2240280"/>
            <a:ext cx="2788920" cy="3337560"/>
          </a:xfrm>
          <a:prstGeom prst="roundRect">
            <a:avLst>
              <a:gd name="adj" fmla="val 2623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818120" y="2514600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70" b="1" dirty="0">
                <a:solidFill>
                  <a:srgbClr val="4E4546"/>
                </a:solidFill>
              </a:rPr>
              <a:t>題目 3｜零售</a:t>
            </a:r>
            <a:endParaRPr lang="en-US" sz="1670" dirty="0"/>
          </a:p>
        </p:txBody>
      </p:sp>
      <p:sp>
        <p:nvSpPr>
          <p:cNvPr id="20" name="Text 17"/>
          <p:cNvSpPr/>
          <p:nvPr/>
        </p:nvSpPr>
        <p:spPr>
          <a:xfrm>
            <a:off x="7845552" y="2971800"/>
            <a:ext cx="2286000" cy="1783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商品：環保餐具組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已知：可重複使用、外出方便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未知：材質、價格、清洗方式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4E4546"/>
                </a:solidFill>
              </a:rPr>
              <a:t>任務：寫商品 FAQ</a:t>
            </a:r>
            <a:endParaRPr lang="en-US" sz="1520" dirty="0"/>
          </a:p>
        </p:txBody>
      </p:sp>
      <p:sp>
        <p:nvSpPr>
          <p:cNvPr id="21" name="Shape 18"/>
          <p:cNvSpPr/>
          <p:nvPr/>
        </p:nvSpPr>
        <p:spPr>
          <a:xfrm>
            <a:off x="1874520" y="5715000"/>
            <a:ext cx="8412480" cy="420624"/>
          </a:xfrm>
          <a:prstGeom prst="roundRect">
            <a:avLst>
              <a:gd name="adj" fmla="val 17391"/>
            </a:avLst>
          </a:prstGeom>
          <a:solidFill>
            <a:srgbClr val="F7F6F2"/>
          </a:solidFill>
          <a:ln w="12700">
            <a:solidFill>
              <a:srgbClr val="D8D8D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084832" y="5843016"/>
            <a:ext cx="8001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4E4546"/>
                </a:solidFill>
              </a:rPr>
              <a:t>完成後檢查：AI 有沒有自行補價格、規格、保存期限、功效或認證？</a:t>
            </a:r>
            <a:endParaRPr lang="en-US" sz="132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CF78"/>
          </a:solidFill>
          <a:ln w="12700">
            <a:solidFill>
              <a:srgbClr val="B7CF78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回家作業與下週預告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21208" y="749808"/>
            <a:ext cx="9509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把今天的做法帶回自己的生活或工作情境中。</a:t>
            </a:r>
            <a:endParaRPr lang="en-US" sz="1050" dirty="0"/>
          </a:p>
        </p:txBody>
      </p:sp>
      <p:pic>
        <p:nvPicPr>
          <p:cNvPr id="5" name="Image 0" descr="/mnt/data/week4_ppt/assets/logo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4628" y="182880"/>
            <a:ext cx="853584" cy="7498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051560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02920" y="6419088"/>
            <a:ext cx="11201400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虎尾溪社大｜AI 小幫手養成班｜第 4 週學員講義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0835640" y="6446520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F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27 / 27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68680" y="1463040"/>
            <a:ext cx="5486400" cy="4526280"/>
          </a:xfrm>
          <a:prstGeom prst="roundRect">
            <a:avLst>
              <a:gd name="adj" fmla="val 1616"/>
            </a:avLst>
          </a:prstGeom>
          <a:solidFill>
            <a:srgbClr val="EFF5DE"/>
          </a:solidFill>
          <a:ln w="12700">
            <a:solidFill>
              <a:srgbClr val="B7CF7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834640" y="17830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E4546"/>
                </a:solidFill>
              </a:rPr>
              <a:t>回家作業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43000" y="2240280"/>
            <a:ext cx="4892040" cy="2057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找一個真的商品或服務，整理至少 8 項資料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請 AI 寫商品介紹或說明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故意問 1 個沒有提供資料的問題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截圖 AI 的回答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寫一句：AI 有沒有亂猜？我是怎麼發現的？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6629400" y="1463040"/>
            <a:ext cx="4663440" cy="4526280"/>
          </a:xfrm>
          <a:prstGeom prst="roundRect">
            <a:avLst>
              <a:gd name="adj" fmla="val 1616"/>
            </a:avLst>
          </a:prstGeom>
          <a:solidFill>
            <a:srgbClr val="EAF7FB"/>
          </a:solidFill>
          <a:ln w="12700">
            <a:solidFill>
              <a:srgbClr val="8CCF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83880" y="17830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E4546"/>
                </a:solidFill>
              </a:rPr>
              <a:t>下週預告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7086600" y="233172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第 5 週｜百工百業案例二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4E4546"/>
                </a:solidFill>
              </a:rPr>
              <a:t>餐飲、旅宿、服務業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903720" y="3246120"/>
            <a:ext cx="4069080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從「商品介紹」走到「服務流程」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練習預約、詢問、活動介紹、顧客服務等情境</a:t>
            </a:r>
            <a:endParaRPr lang="en-US" sz="1620" dirty="0"/>
          </a:p>
          <a:p>
            <a:pPr indent="0" marL="0">
              <a:buNone/>
            </a:pPr>
            <a:r>
              <a:rPr lang="en-US" sz="1620" dirty="0">
                <a:solidFill>
                  <a:srgbClr val="4E454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開始思考哪些回覆可以變成自己的 AI 小幫手</a:t>
            </a:r>
            <a:endParaRPr lang="en-US" sz="1620" dirty="0"/>
          </a:p>
        </p:txBody>
      </p:sp>
      <p:pic>
        <p:nvPicPr>
          <p:cNvPr id="17" name="Image 1" descr="/mnt/data/week4_ppt/assets/logo_ful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4321" y="4983480"/>
            <a:ext cx="856639" cy="96012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005840" y="6172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6F6666"/>
                </a:solidFill>
              </a:rPr>
              <a:t>完成今天的內容，比追求「超厲害」更重要。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6F6666"/>
                </a:solidFill>
              </a:rPr>
              <a:t>先做對，再做快。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小幫手養成班：第4週 百工百業案例一：農業、市集、零售、房仲、保險</dc:title>
  <dc:subject>虎尾溪社大 AI 小幫手養成班 第4週學員講義</dc:subject>
  <dc:creator>OpenAI</dc:creator>
  <cp:lastModifiedBy>OpenAI</cp:lastModifiedBy>
  <cp:revision>1</cp:revision>
  <dcterms:created xsi:type="dcterms:W3CDTF">2026-09-29T09:28:07Z</dcterms:created>
  <dcterms:modified xsi:type="dcterms:W3CDTF">2026-09-29T09:28:07Z</dcterms:modified>
</cp:coreProperties>
</file>